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30"/>
  </p:notesMasterIdLst>
  <p:sldIdLst>
    <p:sldId id="257" r:id="rId2"/>
    <p:sldId id="305" r:id="rId3"/>
    <p:sldId id="329" r:id="rId4"/>
    <p:sldId id="256" r:id="rId5"/>
    <p:sldId id="282" r:id="rId6"/>
    <p:sldId id="307" r:id="rId7"/>
    <p:sldId id="283" r:id="rId8"/>
    <p:sldId id="308" r:id="rId9"/>
    <p:sldId id="313" r:id="rId10"/>
    <p:sldId id="314" r:id="rId11"/>
    <p:sldId id="315" r:id="rId12"/>
    <p:sldId id="302" r:id="rId13"/>
    <p:sldId id="303" r:id="rId14"/>
    <p:sldId id="304" r:id="rId15"/>
    <p:sldId id="309" r:id="rId16"/>
    <p:sldId id="316" r:id="rId17"/>
    <p:sldId id="317" r:id="rId18"/>
    <p:sldId id="319" r:id="rId19"/>
    <p:sldId id="318" r:id="rId20"/>
    <p:sldId id="320" r:id="rId21"/>
    <p:sldId id="321" r:id="rId22"/>
    <p:sldId id="322" r:id="rId23"/>
    <p:sldId id="323" r:id="rId24"/>
    <p:sldId id="324" r:id="rId25"/>
    <p:sldId id="325" r:id="rId26"/>
    <p:sldId id="326" r:id="rId27"/>
    <p:sldId id="327" r:id="rId28"/>
    <p:sldId id="328"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293662"/>
    <a:srgbClr val="003399"/>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72247" autoAdjust="0"/>
  </p:normalViewPr>
  <p:slideViewPr>
    <p:cSldViewPr snapToGrid="0">
      <p:cViewPr varScale="1">
        <p:scale>
          <a:sx n="86" d="100"/>
          <a:sy n="86" d="100"/>
        </p:scale>
        <p:origin x="8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2.png>
</file>

<file path=ppt/media/image3.jpeg>
</file>

<file path=ppt/media/image4.png>
</file>

<file path=ppt/media/image5.gif>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2C77EB-F67C-407E-BCED-FF3C357B2231}" type="datetimeFigureOut">
              <a:rPr lang="en-GB" smtClean="0"/>
              <a:t>06/05/2025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348524-EC93-42C6-94E1-A63D43F3328E}" type="slidenum">
              <a:rPr lang="en-GB" smtClean="0"/>
              <a:t>‹#›</a:t>
            </a:fld>
            <a:endParaRPr lang="en-GB"/>
          </a:p>
        </p:txBody>
      </p:sp>
    </p:spTree>
    <p:extLst>
      <p:ext uri="{BB962C8B-B14F-4D97-AF65-F5344CB8AC3E}">
        <p14:creationId xmlns:p14="http://schemas.microsoft.com/office/powerpoint/2010/main" val="3914121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10</a:t>
            </a:fld>
            <a:endParaRPr lang="en-GB"/>
          </a:p>
        </p:txBody>
      </p:sp>
    </p:spTree>
    <p:extLst>
      <p:ext uri="{BB962C8B-B14F-4D97-AF65-F5344CB8AC3E}">
        <p14:creationId xmlns:p14="http://schemas.microsoft.com/office/powerpoint/2010/main" val="17743256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11</a:t>
            </a:fld>
            <a:endParaRPr lang="en-GB"/>
          </a:p>
        </p:txBody>
      </p:sp>
    </p:spTree>
    <p:extLst>
      <p:ext uri="{BB962C8B-B14F-4D97-AF65-F5344CB8AC3E}">
        <p14:creationId xmlns:p14="http://schemas.microsoft.com/office/powerpoint/2010/main" val="42122044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12</a:t>
            </a:fld>
            <a:endParaRPr lang="en-GB"/>
          </a:p>
        </p:txBody>
      </p:sp>
    </p:spTree>
    <p:extLst>
      <p:ext uri="{BB962C8B-B14F-4D97-AF65-F5344CB8AC3E}">
        <p14:creationId xmlns:p14="http://schemas.microsoft.com/office/powerpoint/2010/main" val="35877333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13</a:t>
            </a:fld>
            <a:endParaRPr lang="en-GB"/>
          </a:p>
        </p:txBody>
      </p:sp>
    </p:spTree>
    <p:extLst>
      <p:ext uri="{BB962C8B-B14F-4D97-AF65-F5344CB8AC3E}">
        <p14:creationId xmlns:p14="http://schemas.microsoft.com/office/powerpoint/2010/main" val="10220860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14</a:t>
            </a:fld>
            <a:endParaRPr lang="en-GB"/>
          </a:p>
        </p:txBody>
      </p:sp>
    </p:spTree>
    <p:extLst>
      <p:ext uri="{BB962C8B-B14F-4D97-AF65-F5344CB8AC3E}">
        <p14:creationId xmlns:p14="http://schemas.microsoft.com/office/powerpoint/2010/main" val="32595432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15</a:t>
            </a:fld>
            <a:endParaRPr lang="en-GB"/>
          </a:p>
        </p:txBody>
      </p:sp>
    </p:spTree>
    <p:extLst>
      <p:ext uri="{BB962C8B-B14F-4D97-AF65-F5344CB8AC3E}">
        <p14:creationId xmlns:p14="http://schemas.microsoft.com/office/powerpoint/2010/main" val="14920993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16</a:t>
            </a:fld>
            <a:endParaRPr lang="en-GB"/>
          </a:p>
        </p:txBody>
      </p:sp>
    </p:spTree>
    <p:extLst>
      <p:ext uri="{BB962C8B-B14F-4D97-AF65-F5344CB8AC3E}">
        <p14:creationId xmlns:p14="http://schemas.microsoft.com/office/powerpoint/2010/main" val="23935394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17</a:t>
            </a:fld>
            <a:endParaRPr lang="en-GB"/>
          </a:p>
        </p:txBody>
      </p:sp>
    </p:spTree>
    <p:extLst>
      <p:ext uri="{BB962C8B-B14F-4D97-AF65-F5344CB8AC3E}">
        <p14:creationId xmlns:p14="http://schemas.microsoft.com/office/powerpoint/2010/main" val="25927849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18</a:t>
            </a:fld>
            <a:endParaRPr lang="en-GB"/>
          </a:p>
        </p:txBody>
      </p:sp>
    </p:spTree>
    <p:extLst>
      <p:ext uri="{BB962C8B-B14F-4D97-AF65-F5344CB8AC3E}">
        <p14:creationId xmlns:p14="http://schemas.microsoft.com/office/powerpoint/2010/main" val="19790261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19</a:t>
            </a:fld>
            <a:endParaRPr lang="en-GB"/>
          </a:p>
        </p:txBody>
      </p:sp>
    </p:spTree>
    <p:extLst>
      <p:ext uri="{BB962C8B-B14F-4D97-AF65-F5344CB8AC3E}">
        <p14:creationId xmlns:p14="http://schemas.microsoft.com/office/powerpoint/2010/main" val="32290893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35449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20</a:t>
            </a:fld>
            <a:endParaRPr lang="en-GB"/>
          </a:p>
        </p:txBody>
      </p:sp>
    </p:spTree>
    <p:extLst>
      <p:ext uri="{BB962C8B-B14F-4D97-AF65-F5344CB8AC3E}">
        <p14:creationId xmlns:p14="http://schemas.microsoft.com/office/powerpoint/2010/main" val="17633981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21</a:t>
            </a:fld>
            <a:endParaRPr lang="en-GB"/>
          </a:p>
        </p:txBody>
      </p:sp>
    </p:spTree>
    <p:extLst>
      <p:ext uri="{BB962C8B-B14F-4D97-AF65-F5344CB8AC3E}">
        <p14:creationId xmlns:p14="http://schemas.microsoft.com/office/powerpoint/2010/main" val="34512584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Consolas" panose="020B0609020204030204" pitchFamily="49" charset="0"/>
              </a:rPr>
              <a:t>Implementation of Secure and Modular APIs:</a:t>
            </a:r>
            <a:r>
              <a:rPr lang="en-US" b="0" dirty="0">
                <a:solidFill>
                  <a:srgbClr val="CCCCCC"/>
                </a:solidFill>
                <a:effectLst/>
                <a:latin typeface="Consolas" panose="020B0609020204030204" pitchFamily="49" charset="0"/>
              </a:rPr>
              <a:t> The team delivered secure, modular, and reusable APIs for Payment Subscription Smart Contract and the Aiken Upgradable </a:t>
            </a:r>
            <a:r>
              <a:rPr lang="en-US" b="0" dirty="0" err="1">
                <a:solidFill>
                  <a:srgbClr val="CCCCCC"/>
                </a:solidFill>
                <a:effectLst/>
                <a:latin typeface="Consolas" panose="020B0609020204030204" pitchFamily="49" charset="0"/>
              </a:rPr>
              <a:t>Multisig</a:t>
            </a:r>
            <a:r>
              <a:rPr lang="en-US" b="0" dirty="0">
                <a:solidFill>
                  <a:srgbClr val="CCCCCC"/>
                </a:solidFill>
                <a:effectLst/>
                <a:latin typeface="Consolas" panose="020B0609020204030204" pitchFamily="49" charset="0"/>
              </a:rPr>
              <a:t> Contract. These APIs simplify the development process by reducing the time needed to build and deploy smart contracts, allowing developers to focus on more complex, application-specific logic.</a:t>
            </a:r>
          </a:p>
          <a:p>
            <a:endParaRPr lang="en-GB" dirty="0"/>
          </a:p>
          <a:p>
            <a:pPr>
              <a:lnSpc>
                <a:spcPts val="1425"/>
              </a:lnSpc>
              <a:buNone/>
            </a:pPr>
            <a:r>
              <a:rPr lang="en-US" b="1" dirty="0">
                <a:solidFill>
                  <a:srgbClr val="569CD6"/>
                </a:solidFill>
                <a:effectLst/>
                <a:latin typeface="Consolas" panose="020B0609020204030204" pitchFamily="49" charset="0"/>
              </a:rPr>
              <a:t>Quality Assurance:</a:t>
            </a:r>
            <a:r>
              <a:rPr lang="en-US" b="0" dirty="0">
                <a:solidFill>
                  <a:srgbClr val="CCCCCC"/>
                </a:solidFill>
                <a:effectLst/>
                <a:latin typeface="Consolas" panose="020B0609020204030204" pitchFamily="49" charset="0"/>
              </a:rPr>
              <a:t> We prioritized the robustness and reliability of our smart contracts by conducting thorough code reviews and comprehensive unit tests. This extensive testing ensures our contracts are secure, reliable, and ready for real-world deployment.</a:t>
            </a:r>
          </a:p>
          <a:p>
            <a:pPr>
              <a:lnSpc>
                <a:spcPts val="1425"/>
              </a:lnSpc>
            </a:pPr>
            <a:br>
              <a:rPr lang="en-US" b="0" dirty="0">
                <a:solidFill>
                  <a:srgbClr val="CCCCCC"/>
                </a:solidFill>
                <a:effectLst/>
                <a:latin typeface="Consolas" panose="020B0609020204030204" pitchFamily="49" charset="0"/>
              </a:rPr>
            </a:br>
            <a:r>
              <a:rPr lang="en-US" b="1" dirty="0">
                <a:solidFill>
                  <a:srgbClr val="569CD6"/>
                </a:solidFill>
                <a:effectLst/>
                <a:latin typeface="Consolas" panose="020B0609020204030204" pitchFamily="49" charset="0"/>
              </a:rPr>
              <a:t>Seamless Integration:</a:t>
            </a:r>
            <a:r>
              <a:rPr lang="en-US" b="0" dirty="0">
                <a:solidFill>
                  <a:srgbClr val="CCCCCC"/>
                </a:solidFill>
                <a:effectLst/>
                <a:latin typeface="Consolas" panose="020B0609020204030204" pitchFamily="49" charset="0"/>
              </a:rPr>
              <a:t> To further ease development, we successfully integrated our smart contracts with Maestro, providing a unified interface for contract deployment and management. This integration simplifies access and interaction with our contracts, making the development process more efficient.</a:t>
            </a:r>
          </a:p>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22</a:t>
            </a:fld>
            <a:endParaRPr lang="en-GB"/>
          </a:p>
        </p:txBody>
      </p:sp>
    </p:spTree>
    <p:extLst>
      <p:ext uri="{BB962C8B-B14F-4D97-AF65-F5344CB8AC3E}">
        <p14:creationId xmlns:p14="http://schemas.microsoft.com/office/powerpoint/2010/main" val="28232233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Consolas" panose="020B0609020204030204" pitchFamily="49" charset="0"/>
              </a:rPr>
              <a:t>Extensive Documentation and Tutorials:</a:t>
            </a:r>
            <a:r>
              <a:rPr lang="en-US" b="0" dirty="0">
                <a:solidFill>
                  <a:srgbClr val="CCCCCC"/>
                </a:solidFill>
                <a:effectLst/>
                <a:latin typeface="Consolas" panose="020B0609020204030204" pitchFamily="49" charset="0"/>
              </a:rPr>
              <a:t> As demonstrated, we are proud to have enriched the Cardano community with rich resources by providing comprehensive documentation and tutorials to help developers quickly understand and utilize our solutions.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Consolas" panose="020B0609020204030204" pitchFamily="49" charset="0"/>
              </a:rPr>
              <a:t>Industry Collaboration and Community Engagement:</a:t>
            </a:r>
            <a:r>
              <a:rPr lang="en-US" b="0" dirty="0">
                <a:solidFill>
                  <a:srgbClr val="CCCCCC"/>
                </a:solidFill>
                <a:effectLst/>
                <a:latin typeface="Consolas" panose="020B0609020204030204" pitchFamily="49" charset="0"/>
              </a:rPr>
              <a:t> We are happy to have collaborated with Maestro, a Key player in the Cardano ecosystem who also deployed both Contracts on Maestro platform.</a:t>
            </a:r>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23</a:t>
            </a:fld>
            <a:endParaRPr lang="en-GB"/>
          </a:p>
        </p:txBody>
      </p:sp>
    </p:spTree>
    <p:extLst>
      <p:ext uri="{BB962C8B-B14F-4D97-AF65-F5344CB8AC3E}">
        <p14:creationId xmlns:p14="http://schemas.microsoft.com/office/powerpoint/2010/main" val="221369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24</a:t>
            </a:fld>
            <a:endParaRPr lang="en-GB"/>
          </a:p>
        </p:txBody>
      </p:sp>
    </p:spTree>
    <p:extLst>
      <p:ext uri="{BB962C8B-B14F-4D97-AF65-F5344CB8AC3E}">
        <p14:creationId xmlns:p14="http://schemas.microsoft.com/office/powerpoint/2010/main" val="35191813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25</a:t>
            </a:fld>
            <a:endParaRPr lang="en-GB"/>
          </a:p>
        </p:txBody>
      </p:sp>
    </p:spTree>
    <p:extLst>
      <p:ext uri="{BB962C8B-B14F-4D97-AF65-F5344CB8AC3E}">
        <p14:creationId xmlns:p14="http://schemas.microsoft.com/office/powerpoint/2010/main" val="24239343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26</a:t>
            </a:fld>
            <a:endParaRPr lang="en-GB"/>
          </a:p>
        </p:txBody>
      </p:sp>
    </p:spTree>
    <p:extLst>
      <p:ext uri="{BB962C8B-B14F-4D97-AF65-F5344CB8AC3E}">
        <p14:creationId xmlns:p14="http://schemas.microsoft.com/office/powerpoint/2010/main" val="35074612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27</a:t>
            </a:fld>
            <a:endParaRPr lang="en-GB"/>
          </a:p>
        </p:txBody>
      </p:sp>
    </p:spTree>
    <p:extLst>
      <p:ext uri="{BB962C8B-B14F-4D97-AF65-F5344CB8AC3E}">
        <p14:creationId xmlns:p14="http://schemas.microsoft.com/office/powerpoint/2010/main" val="13692221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28</a:t>
            </a:fld>
            <a:endParaRPr lang="en-GB"/>
          </a:p>
        </p:txBody>
      </p:sp>
    </p:spTree>
    <p:extLst>
      <p:ext uri="{BB962C8B-B14F-4D97-AF65-F5344CB8AC3E}">
        <p14:creationId xmlns:p14="http://schemas.microsoft.com/office/powerpoint/2010/main" val="2716512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EEB03623-2761-35C4-63C3-75ED1F925C2E}"/>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646D6413-8909-3D4C-92AE-4A6CDDA585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3B74C8D2-6F20-CDFC-8096-7B9796C363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89081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4</a:t>
            </a:fld>
            <a:endParaRPr lang="en-GB"/>
          </a:p>
        </p:txBody>
      </p:sp>
    </p:spTree>
    <p:extLst>
      <p:ext uri="{BB962C8B-B14F-4D97-AF65-F5344CB8AC3E}">
        <p14:creationId xmlns:p14="http://schemas.microsoft.com/office/powerpoint/2010/main" val="42905840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5</a:t>
            </a:fld>
            <a:endParaRPr lang="en-GB"/>
          </a:p>
        </p:txBody>
      </p:sp>
    </p:spTree>
    <p:extLst>
      <p:ext uri="{BB962C8B-B14F-4D97-AF65-F5344CB8AC3E}">
        <p14:creationId xmlns:p14="http://schemas.microsoft.com/office/powerpoint/2010/main" val="33653868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6</a:t>
            </a:fld>
            <a:endParaRPr lang="en-GB"/>
          </a:p>
        </p:txBody>
      </p:sp>
    </p:spTree>
    <p:extLst>
      <p:ext uri="{BB962C8B-B14F-4D97-AF65-F5344CB8AC3E}">
        <p14:creationId xmlns:p14="http://schemas.microsoft.com/office/powerpoint/2010/main" val="22228618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7</a:t>
            </a:fld>
            <a:endParaRPr lang="en-GB"/>
          </a:p>
        </p:txBody>
      </p:sp>
    </p:spTree>
    <p:extLst>
      <p:ext uri="{BB962C8B-B14F-4D97-AF65-F5344CB8AC3E}">
        <p14:creationId xmlns:p14="http://schemas.microsoft.com/office/powerpoint/2010/main" val="29611530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8</a:t>
            </a:fld>
            <a:endParaRPr lang="en-GB"/>
          </a:p>
        </p:txBody>
      </p:sp>
    </p:spTree>
    <p:extLst>
      <p:ext uri="{BB962C8B-B14F-4D97-AF65-F5344CB8AC3E}">
        <p14:creationId xmlns:p14="http://schemas.microsoft.com/office/powerpoint/2010/main" val="16916480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348524-EC93-42C6-94E1-A63D43F3328E}" type="slidenum">
              <a:rPr lang="en-GB" smtClean="0"/>
              <a:t>9</a:t>
            </a:fld>
            <a:endParaRPr lang="en-GB"/>
          </a:p>
        </p:txBody>
      </p:sp>
    </p:spTree>
    <p:extLst>
      <p:ext uri="{BB962C8B-B14F-4D97-AF65-F5344CB8AC3E}">
        <p14:creationId xmlns:p14="http://schemas.microsoft.com/office/powerpoint/2010/main" val="29143055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5222517-79EA-4C8A-9D61-BB0698A77197}" type="datetimeFigureOut">
              <a:rPr lang="en-GB" smtClean="0"/>
              <a:t>06/05/2025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3548734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222517-79EA-4C8A-9D61-BB0698A77197}" type="datetimeFigureOut">
              <a:rPr lang="en-GB" smtClean="0"/>
              <a:t>06/05/2025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139208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222517-79EA-4C8A-9D61-BB0698A77197}" type="datetimeFigureOut">
              <a:rPr lang="en-GB" smtClean="0"/>
              <a:t>06/05/2025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4025629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222517-79EA-4C8A-9D61-BB0698A77197}" type="datetimeFigureOut">
              <a:rPr lang="en-GB" smtClean="0"/>
              <a:t>06/05/2025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3797028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222517-79EA-4C8A-9D61-BB0698A77197}" type="datetimeFigureOut">
              <a:rPr lang="en-GB" smtClean="0"/>
              <a:t>06/05/2025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3267179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222517-79EA-4C8A-9D61-BB0698A77197}" type="datetimeFigureOut">
              <a:rPr lang="en-GB" smtClean="0"/>
              <a:t>06/05/2025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4255843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5222517-79EA-4C8A-9D61-BB0698A77197}" type="datetimeFigureOut">
              <a:rPr lang="en-GB" smtClean="0"/>
              <a:t>06/05/2025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2804271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5222517-79EA-4C8A-9D61-BB0698A77197}" type="datetimeFigureOut">
              <a:rPr lang="en-GB" smtClean="0"/>
              <a:t>06/05/2025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1889145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222517-79EA-4C8A-9D61-BB0698A77197}" type="datetimeFigureOut">
              <a:rPr lang="en-GB" smtClean="0"/>
              <a:t>06/05/2025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3006920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222517-79EA-4C8A-9D61-BB0698A77197}" type="datetimeFigureOut">
              <a:rPr lang="en-GB" smtClean="0"/>
              <a:t>06/05/2025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34957314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222517-79EA-4C8A-9D61-BB0698A77197}" type="datetimeFigureOut">
              <a:rPr lang="en-GB" smtClean="0"/>
              <a:t>06/05/2025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5924F04-C17A-4C5C-8EDE-BA0F5E6BA11B}" type="slidenum">
              <a:rPr lang="en-GB" smtClean="0"/>
              <a:t>‹#›</a:t>
            </a:fld>
            <a:endParaRPr lang="en-GB"/>
          </a:p>
        </p:txBody>
      </p:sp>
    </p:spTree>
    <p:extLst>
      <p:ext uri="{BB962C8B-B14F-4D97-AF65-F5344CB8AC3E}">
        <p14:creationId xmlns:p14="http://schemas.microsoft.com/office/powerpoint/2010/main" val="4118887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222517-79EA-4C8A-9D61-BB0698A77197}" type="datetimeFigureOut">
              <a:rPr lang="en-GB" smtClean="0"/>
              <a:t>06/05/2025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924F04-C17A-4C5C-8EDE-BA0F5E6BA11B}" type="slidenum">
              <a:rPr lang="en-GB" smtClean="0"/>
              <a:t>‹#›</a:t>
            </a:fld>
            <a:endParaRPr lang="en-GB"/>
          </a:p>
        </p:txBody>
      </p:sp>
    </p:spTree>
    <p:extLst>
      <p:ext uri="{BB962C8B-B14F-4D97-AF65-F5344CB8AC3E}">
        <p14:creationId xmlns:p14="http://schemas.microsoft.com/office/powerpoint/2010/main" val="1675967482"/>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6" name="Google Shape;56;p13"/>
          <p:cNvPicPr preferRelativeResize="0"/>
          <p:nvPr/>
        </p:nvPicPr>
        <p:blipFill>
          <a:blip r:embed="rId3">
            <a:alphaModFix/>
          </a:blip>
          <a:stretch>
            <a:fillRect/>
          </a:stretch>
        </p:blipFill>
        <p:spPr>
          <a:xfrm>
            <a:off x="2923674" y="3429000"/>
            <a:ext cx="6021805" cy="2792031"/>
          </a:xfrm>
          <a:prstGeom prst="rect">
            <a:avLst/>
          </a:prstGeom>
          <a:noFill/>
          <a:ln>
            <a:noFill/>
          </a:ln>
        </p:spPr>
      </p:pic>
      <p:sp>
        <p:nvSpPr>
          <p:cNvPr id="58" name="Google Shape;58;p13"/>
          <p:cNvSpPr txBox="1"/>
          <p:nvPr/>
        </p:nvSpPr>
        <p:spPr>
          <a:xfrm>
            <a:off x="5094761" y="5251548"/>
            <a:ext cx="2194984" cy="543600"/>
          </a:xfrm>
          <a:prstGeom prst="rect">
            <a:avLst/>
          </a:prstGeom>
          <a:noFill/>
          <a:ln>
            <a:noFill/>
          </a:ln>
        </p:spPr>
        <p:txBody>
          <a:bodyPr spcFirstLastPara="1" wrap="square" lIns="121900" tIns="121900" rIns="121900" bIns="121900" anchor="t" anchorCtr="0">
            <a:noAutofit/>
          </a:bodyPr>
          <a:lstStyle/>
          <a:p>
            <a:pPr algn="ctr"/>
            <a:r>
              <a:rPr lang="en" sz="3600" b="1" dirty="0">
                <a:solidFill>
                  <a:srgbClr val="293662"/>
                </a:solidFill>
                <a:latin typeface="Montserrat ExtraBold" pitchFamily="2" charset="0"/>
              </a:rPr>
              <a:t>Fund 10</a:t>
            </a:r>
            <a:endParaRPr sz="3600" b="1" dirty="0">
              <a:solidFill>
                <a:srgbClr val="293662"/>
              </a:solidFill>
              <a:latin typeface="Montserrat ExtraBold" pitchFamily="2" charset="0"/>
            </a:endParaRPr>
          </a:p>
        </p:txBody>
      </p:sp>
      <p:pic>
        <p:nvPicPr>
          <p:cNvPr id="7" name="Picture 6">
            <a:extLst>
              <a:ext uri="{FF2B5EF4-FFF2-40B4-BE49-F238E27FC236}">
                <a16:creationId xmlns:a16="http://schemas.microsoft.com/office/drawing/2014/main" id="{BCEBB0E6-E5A9-D9C1-2D9B-BB76C560C7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03704" y="511157"/>
            <a:ext cx="4837501" cy="2455480"/>
          </a:xfrm>
          <a:prstGeom prst="rect">
            <a:avLst/>
          </a:prstGeom>
        </p:spPr>
      </p:pic>
      <p:pic>
        <p:nvPicPr>
          <p:cNvPr id="11" name="Picture 10">
            <a:extLst>
              <a:ext uri="{FF2B5EF4-FFF2-40B4-BE49-F238E27FC236}">
                <a16:creationId xmlns:a16="http://schemas.microsoft.com/office/drawing/2014/main" id="{4F33E802-A837-9D6A-DB27-A919D8F310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0795" y="1784823"/>
            <a:ext cx="5142901" cy="118181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8829177" cy="594679"/>
          </a:xfrm>
        </p:spPr>
        <p:txBody>
          <a:bodyPr anchor="t">
            <a:normAutofit fontScale="90000"/>
          </a:bodyPr>
          <a:lstStyle/>
          <a:p>
            <a:pPr algn="l"/>
            <a:r>
              <a:rPr lang="en" sz="4000" b="1" dirty="0">
                <a:latin typeface="Montserrat" pitchFamily="2" charset="0"/>
              </a:rPr>
              <a:t>Linear Vesting Contract</a:t>
            </a:r>
            <a:br>
              <a:rPr lang="en" sz="4000" dirty="0">
                <a:latin typeface="Montserrat ExtraBold" pitchFamily="2" charset="0"/>
              </a:rPr>
            </a:br>
            <a:br>
              <a:rPr lang="en" sz="6000" dirty="0">
                <a:latin typeface="Montserrat ExtraBold" pitchFamily="2" charset="0"/>
              </a:rPr>
            </a:b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30" y="1026840"/>
            <a:ext cx="10720139" cy="172839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This contract aims at providing a reliable mechanism for releasing Cardano Native Tokens gradually over a specified timeframe, with customisation options to fit different requirements.</a:t>
            </a:r>
          </a:p>
          <a:p>
            <a:pPr algn="l">
              <a:lnSpc>
                <a:spcPct val="150000"/>
              </a:lnSpc>
            </a:pPr>
            <a:r>
              <a:rPr lang="en" sz="2400" dirty="0">
                <a:latin typeface="Montserrat" pitchFamily="2" charset="0"/>
              </a:rPr>
              <a:t> </a:t>
            </a:r>
            <a:br>
              <a:rPr lang="en-US" sz="2400" dirty="0">
                <a:latin typeface="Montserrat" pitchFamily="2" charset="0"/>
              </a:rPr>
            </a:br>
            <a:endParaRPr lang="en" sz="2400" dirty="0"/>
          </a:p>
          <a:p>
            <a:pPr marL="342900" indent="-342900" algn="l">
              <a:lnSpc>
                <a:spcPct val="150000"/>
              </a:lnSpc>
              <a:buFont typeface="Arial" panose="020B0604020202020204" pitchFamily="34" charset="0"/>
              <a:buChar char="•"/>
            </a:pPr>
            <a:endParaRPr lang="en" sz="2400" dirty="0">
              <a:latin typeface="Montserrat" pitchFamily="2" charset="0"/>
            </a:endParaRPr>
          </a:p>
        </p:txBody>
      </p:sp>
    </p:spTree>
    <p:extLst>
      <p:ext uri="{BB962C8B-B14F-4D97-AF65-F5344CB8AC3E}">
        <p14:creationId xmlns:p14="http://schemas.microsoft.com/office/powerpoint/2010/main" val="2648054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8829177" cy="594679"/>
          </a:xfrm>
        </p:spPr>
        <p:txBody>
          <a:bodyPr anchor="t">
            <a:normAutofit fontScale="90000"/>
          </a:bodyPr>
          <a:lstStyle/>
          <a:p>
            <a:pPr algn="l"/>
            <a:r>
              <a:rPr lang="en" sz="4000" b="1" dirty="0">
                <a:latin typeface="Montserrat" pitchFamily="2" charset="0"/>
              </a:rPr>
              <a:t>Direct Offer Contract</a:t>
            </a:r>
            <a:br>
              <a:rPr lang="en" sz="4000" dirty="0">
                <a:latin typeface="Montserrat ExtraBold" pitchFamily="2" charset="0"/>
              </a:rPr>
            </a:br>
            <a:br>
              <a:rPr lang="en" sz="6000" dirty="0">
                <a:latin typeface="Montserrat ExtraBold" pitchFamily="2" charset="0"/>
              </a:rPr>
            </a:b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30" y="1026840"/>
            <a:ext cx="10720139" cy="172839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This project provides a plutarch based implementation of a smart contract enabling peer-to-peer trading, in a trustless manner, for the Cardano Blockchain.</a:t>
            </a:r>
          </a:p>
          <a:p>
            <a:pPr algn="l">
              <a:lnSpc>
                <a:spcPct val="150000"/>
              </a:lnSpc>
            </a:pPr>
            <a:r>
              <a:rPr lang="en" sz="2400" dirty="0">
                <a:latin typeface="Montserrat" pitchFamily="2" charset="0"/>
              </a:rPr>
              <a:t> </a:t>
            </a:r>
            <a:br>
              <a:rPr lang="en-US" sz="2400" dirty="0">
                <a:latin typeface="Montserrat" pitchFamily="2" charset="0"/>
              </a:rPr>
            </a:br>
            <a:endParaRPr lang="en" sz="2400" dirty="0"/>
          </a:p>
          <a:p>
            <a:pPr marL="342900" indent="-342900" algn="l">
              <a:lnSpc>
                <a:spcPct val="150000"/>
              </a:lnSpc>
              <a:buFont typeface="Arial" panose="020B0604020202020204" pitchFamily="34" charset="0"/>
              <a:buChar char="•"/>
            </a:pPr>
            <a:endParaRPr lang="en" sz="2400" dirty="0">
              <a:latin typeface="Montserrat" pitchFamily="2" charset="0"/>
            </a:endParaRPr>
          </a:p>
        </p:txBody>
      </p:sp>
    </p:spTree>
    <p:extLst>
      <p:ext uri="{BB962C8B-B14F-4D97-AF65-F5344CB8AC3E}">
        <p14:creationId xmlns:p14="http://schemas.microsoft.com/office/powerpoint/2010/main" val="3895768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dirty="0">
                <a:latin typeface="Montserrat ExtraBold" pitchFamily="2" charset="0"/>
              </a:rPr>
              <a:t>Phase 2: Off-Chain SDK Building</a:t>
            </a: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6" name="Title 1">
            <a:extLst>
              <a:ext uri="{FF2B5EF4-FFF2-40B4-BE49-F238E27FC236}">
                <a16:creationId xmlns:a16="http://schemas.microsoft.com/office/drawing/2014/main" id="{1DA3CED8-03B1-A1E2-95DB-281B104C81AB}"/>
              </a:ext>
            </a:extLst>
          </p:cNvPr>
          <p:cNvSpPr txBox="1">
            <a:spLocks/>
          </p:cNvSpPr>
          <p:nvPr/>
        </p:nvSpPr>
        <p:spPr>
          <a:xfrm>
            <a:off x="735927" y="1026840"/>
            <a:ext cx="10720139" cy="162612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70000"/>
              </a:lnSpc>
            </a:pPr>
            <a:r>
              <a:rPr lang="en" sz="2400" dirty="0">
                <a:latin typeface="Montserrat" pitchFamily="2" charset="0"/>
              </a:rPr>
              <a:t>We built and made available  SDKs for each of the Smart Contracts, simplifying the integration process for the Maestro team.</a:t>
            </a:r>
            <a:endParaRPr lang="en-US" sz="2400" dirty="0">
              <a:latin typeface="Montserrat" pitchFamily="2" charset="0"/>
            </a:endParaRPr>
          </a:p>
        </p:txBody>
      </p:sp>
    </p:spTree>
    <p:extLst>
      <p:ext uri="{BB962C8B-B14F-4D97-AF65-F5344CB8AC3E}">
        <p14:creationId xmlns:p14="http://schemas.microsoft.com/office/powerpoint/2010/main" val="1901129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dirty="0">
                <a:latin typeface="Montserrat ExtraBold" pitchFamily="2" charset="0"/>
              </a:rPr>
              <a:t>Phase 3: Smart Contract API Integration</a:t>
            </a: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6" name="Title 1">
            <a:extLst>
              <a:ext uri="{FF2B5EF4-FFF2-40B4-BE49-F238E27FC236}">
                <a16:creationId xmlns:a16="http://schemas.microsoft.com/office/drawing/2014/main" id="{1DA3CED8-03B1-A1E2-95DB-281B104C81AB}"/>
              </a:ext>
            </a:extLst>
          </p:cNvPr>
          <p:cNvSpPr txBox="1">
            <a:spLocks/>
          </p:cNvSpPr>
          <p:nvPr/>
        </p:nvSpPr>
        <p:spPr>
          <a:xfrm>
            <a:off x="735927" y="1026840"/>
            <a:ext cx="10720139" cy="204121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70000"/>
              </a:lnSpc>
            </a:pPr>
            <a:r>
              <a:rPr lang="en" sz="2400" dirty="0">
                <a:latin typeface="Montserrat" pitchFamily="2" charset="0"/>
              </a:rPr>
              <a:t>In collaboration with Maestro, we integrated our Smart Contracts into a fully managed service, enabling developers to interact with them via APIs.</a:t>
            </a:r>
            <a:endParaRPr lang="en-US" sz="2400" dirty="0">
              <a:latin typeface="Montserrat" pitchFamily="2" charset="0"/>
            </a:endParaRPr>
          </a:p>
        </p:txBody>
      </p:sp>
    </p:spTree>
    <p:extLst>
      <p:ext uri="{BB962C8B-B14F-4D97-AF65-F5344CB8AC3E}">
        <p14:creationId xmlns:p14="http://schemas.microsoft.com/office/powerpoint/2010/main" val="3304437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dirty="0">
                <a:latin typeface="Montserrat ExtraBold" pitchFamily="2" charset="0"/>
              </a:rPr>
              <a:t>Phase 4: Smart Contract API Testing</a:t>
            </a: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6" name="Title 1">
            <a:extLst>
              <a:ext uri="{FF2B5EF4-FFF2-40B4-BE49-F238E27FC236}">
                <a16:creationId xmlns:a16="http://schemas.microsoft.com/office/drawing/2014/main" id="{1DA3CED8-03B1-A1E2-95DB-281B104C81AB}"/>
              </a:ext>
            </a:extLst>
          </p:cNvPr>
          <p:cNvSpPr txBox="1">
            <a:spLocks/>
          </p:cNvSpPr>
          <p:nvPr/>
        </p:nvSpPr>
        <p:spPr>
          <a:xfrm>
            <a:off x="735927" y="1026840"/>
            <a:ext cx="10720139" cy="204121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70000"/>
              </a:lnSpc>
            </a:pPr>
            <a:r>
              <a:rPr lang="en" sz="2400" dirty="0">
                <a:latin typeface="Montserrat" pitchFamily="2" charset="0"/>
              </a:rPr>
              <a:t>We conducted rigorous testing for each contract to ensure they meet the highest standards of reliability and performance.</a:t>
            </a:r>
            <a:endParaRPr lang="en-US" sz="2400" dirty="0">
              <a:latin typeface="Montserrat" pitchFamily="2" charset="0"/>
            </a:endParaRPr>
          </a:p>
        </p:txBody>
      </p:sp>
    </p:spTree>
    <p:extLst>
      <p:ext uri="{BB962C8B-B14F-4D97-AF65-F5344CB8AC3E}">
        <p14:creationId xmlns:p14="http://schemas.microsoft.com/office/powerpoint/2010/main" val="37860961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dirty="0">
                <a:latin typeface="Montserrat ExtraBold" pitchFamily="2" charset="0"/>
              </a:rPr>
              <a:t>Phase 5: Documentation</a:t>
            </a: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6" name="Title 1">
            <a:extLst>
              <a:ext uri="{FF2B5EF4-FFF2-40B4-BE49-F238E27FC236}">
                <a16:creationId xmlns:a16="http://schemas.microsoft.com/office/drawing/2014/main" id="{1DA3CED8-03B1-A1E2-95DB-281B104C81AB}"/>
              </a:ext>
            </a:extLst>
          </p:cNvPr>
          <p:cNvSpPr txBox="1">
            <a:spLocks/>
          </p:cNvSpPr>
          <p:nvPr/>
        </p:nvSpPr>
        <p:spPr>
          <a:xfrm>
            <a:off x="735927" y="1026839"/>
            <a:ext cx="10720139" cy="301577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We created user-friendly documentation to help developers of all skill levels understand and implement the APIs. Our documentation includes detailed guides, practical examples, diagrams, step by step instructions and tutorials.</a:t>
            </a:r>
          </a:p>
        </p:txBody>
      </p:sp>
    </p:spTree>
    <p:extLst>
      <p:ext uri="{BB962C8B-B14F-4D97-AF65-F5344CB8AC3E}">
        <p14:creationId xmlns:p14="http://schemas.microsoft.com/office/powerpoint/2010/main" val="26841787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0720143" cy="594679"/>
          </a:xfrm>
        </p:spPr>
        <p:txBody>
          <a:bodyPr anchor="t">
            <a:normAutofit fontScale="90000"/>
          </a:bodyPr>
          <a:lstStyle/>
          <a:p>
            <a:pPr algn="l"/>
            <a:r>
              <a:rPr lang="en" sz="4000" b="1" dirty="0">
                <a:latin typeface="Montserrat" pitchFamily="2" charset="0"/>
              </a:rPr>
              <a:t>Single Asset Staking: Execution Demo</a:t>
            </a:r>
            <a:br>
              <a:rPr lang="en" sz="6000" dirty="0">
                <a:latin typeface="Montserrat ExtraBold" pitchFamily="2" charset="0"/>
              </a:rPr>
            </a:br>
            <a:endParaRPr lang="en-GB" dirty="0">
              <a:latin typeface="Montserrat ExtraBold" pitchFamily="2" charset="0"/>
            </a:endParaRPr>
          </a:p>
        </p:txBody>
      </p:sp>
      <p:pic>
        <p:nvPicPr>
          <p:cNvPr id="4" name="Picture 3">
            <a:extLst>
              <a:ext uri="{FF2B5EF4-FFF2-40B4-BE49-F238E27FC236}">
                <a16:creationId xmlns:a16="http://schemas.microsoft.com/office/drawing/2014/main" id="{0EA43720-C15A-F870-1A01-4414FDAAAE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929" y="1026839"/>
            <a:ext cx="10720144" cy="5752955"/>
          </a:xfrm>
          <a:prstGeom prst="rect">
            <a:avLst/>
          </a:prstGeom>
        </p:spPr>
      </p:pic>
    </p:spTree>
    <p:extLst>
      <p:ext uri="{BB962C8B-B14F-4D97-AF65-F5344CB8AC3E}">
        <p14:creationId xmlns:p14="http://schemas.microsoft.com/office/powerpoint/2010/main" val="32222042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Single Asset Staking: Resources</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524161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Detailed guides and practical examples can be found at:</a:t>
            </a:r>
          </a:p>
          <a:p>
            <a:pPr algn="l">
              <a:lnSpc>
                <a:spcPct val="150000"/>
              </a:lnSpc>
            </a:pPr>
            <a:endParaRPr lang="en" sz="2400" dirty="0">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Contract</a:t>
            </a:r>
            <a:r>
              <a:rPr lang="en" sz="2400" dirty="0">
                <a:latin typeface="Montserrat" pitchFamily="2" charset="0"/>
              </a:rPr>
              <a:t>: </a:t>
            </a:r>
            <a:r>
              <a:rPr lang="en-GB" sz="2400" dirty="0">
                <a:solidFill>
                  <a:schemeClr val="accent3">
                    <a:lumMod val="40000"/>
                    <a:lumOff val="60000"/>
                  </a:schemeClr>
                </a:solidFill>
                <a:latin typeface="Montserrat" pitchFamily="2" charset="0"/>
              </a:rPr>
              <a:t>https://github.com/Anastasia-Labs/single-asset-staking</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SDK</a:t>
            </a:r>
            <a:r>
              <a:rPr lang="en" sz="2400" dirty="0">
                <a:latin typeface="Montserrat" pitchFamily="2" charset="0"/>
              </a:rPr>
              <a:t>: </a:t>
            </a:r>
            <a:r>
              <a:rPr lang="en-GB" sz="2400" dirty="0">
                <a:solidFill>
                  <a:schemeClr val="accent3">
                    <a:lumMod val="40000"/>
                    <a:lumOff val="60000"/>
                  </a:schemeClr>
                </a:solidFill>
                <a:latin typeface="Montserrat" pitchFamily="2" charset="0"/>
              </a:rPr>
              <a:t>https://github.com/Anastasia-Labs/single-asset-staking-offchain</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APIs</a:t>
            </a:r>
            <a:r>
              <a:rPr lang="en" sz="2400" dirty="0">
                <a:latin typeface="Montserrat" pitchFamily="2" charset="0"/>
              </a:rPr>
              <a:t>: </a:t>
            </a:r>
            <a:r>
              <a:rPr lang="en-GB" sz="2400" dirty="0">
                <a:solidFill>
                  <a:schemeClr val="accent3">
                    <a:lumMod val="40000"/>
                    <a:lumOff val="60000"/>
                  </a:schemeClr>
                </a:solidFill>
                <a:latin typeface="Montserrat" pitchFamily="2" charset="0"/>
              </a:rPr>
              <a:t>https://docs.gomaestro.org/single-asset-staking-1</a:t>
            </a:r>
          </a:p>
          <a:p>
            <a:pPr marL="342900" indent="-342900" algn="l">
              <a:lnSpc>
                <a:spcPct val="150000"/>
              </a:lnSpc>
              <a:buFont typeface="Arial" panose="020B0604020202020204" pitchFamily="34" charset="0"/>
              <a:buChar char="•"/>
            </a:pPr>
            <a:endParaRPr lang="en" sz="2400" dirty="0">
              <a:solidFill>
                <a:schemeClr val="accent3">
                  <a:lumMod val="40000"/>
                  <a:lumOff val="60000"/>
                </a:schemeClr>
              </a:solidFill>
              <a:latin typeface="Montserrat" pitchFamily="2" charset="0"/>
            </a:endParaRPr>
          </a:p>
        </p:txBody>
      </p:sp>
    </p:spTree>
    <p:extLst>
      <p:ext uri="{BB962C8B-B14F-4D97-AF65-F5344CB8AC3E}">
        <p14:creationId xmlns:p14="http://schemas.microsoft.com/office/powerpoint/2010/main" val="4239458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0720143" cy="594679"/>
          </a:xfrm>
        </p:spPr>
        <p:txBody>
          <a:bodyPr anchor="t">
            <a:normAutofit fontScale="90000"/>
          </a:bodyPr>
          <a:lstStyle/>
          <a:p>
            <a:pPr algn="l"/>
            <a:r>
              <a:rPr lang="en" sz="4000" b="1" dirty="0">
                <a:latin typeface="Montserrat" pitchFamily="2" charset="0"/>
              </a:rPr>
              <a:t>Linear Vesting Contract: Execution Demo</a:t>
            </a:r>
            <a:br>
              <a:rPr lang="en" sz="6000" dirty="0">
                <a:latin typeface="Montserrat ExtraBold" pitchFamily="2" charset="0"/>
              </a:rPr>
            </a:br>
            <a:endParaRPr lang="en-GB" dirty="0">
              <a:latin typeface="Montserrat ExtraBold" pitchFamily="2" charset="0"/>
            </a:endParaRPr>
          </a:p>
        </p:txBody>
      </p:sp>
      <p:pic>
        <p:nvPicPr>
          <p:cNvPr id="5" name="Picture 4">
            <a:extLst>
              <a:ext uri="{FF2B5EF4-FFF2-40B4-BE49-F238E27FC236}">
                <a16:creationId xmlns:a16="http://schemas.microsoft.com/office/drawing/2014/main" id="{C649612E-0D9F-F1C4-96EB-972804FD50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929" y="1026840"/>
            <a:ext cx="10720144" cy="5754782"/>
          </a:xfrm>
          <a:prstGeom prst="rect">
            <a:avLst/>
          </a:prstGeom>
        </p:spPr>
      </p:pic>
    </p:spTree>
    <p:extLst>
      <p:ext uri="{BB962C8B-B14F-4D97-AF65-F5344CB8AC3E}">
        <p14:creationId xmlns:p14="http://schemas.microsoft.com/office/powerpoint/2010/main" val="9816998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Linear Vesting: Resources</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5518339"/>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Detailed guides and practical examples can be found at:</a:t>
            </a:r>
          </a:p>
          <a:p>
            <a:pPr algn="l">
              <a:lnSpc>
                <a:spcPct val="150000"/>
              </a:lnSpc>
            </a:pPr>
            <a:endParaRPr lang="en" sz="2400" dirty="0">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Contract</a:t>
            </a:r>
            <a:r>
              <a:rPr lang="en" sz="2400" dirty="0">
                <a:latin typeface="Montserrat" pitchFamily="2" charset="0"/>
              </a:rPr>
              <a:t>: </a:t>
            </a:r>
            <a:r>
              <a:rPr lang="en-GB" sz="2400" dirty="0">
                <a:solidFill>
                  <a:schemeClr val="accent3">
                    <a:lumMod val="40000"/>
                    <a:lumOff val="60000"/>
                  </a:schemeClr>
                </a:solidFill>
                <a:latin typeface="Montserrat" pitchFamily="2" charset="0"/>
              </a:rPr>
              <a:t>https://github.com/Anastasia-Labs/linear-vesting</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SDK</a:t>
            </a:r>
            <a:r>
              <a:rPr lang="en" sz="2400" dirty="0">
                <a:latin typeface="Montserrat" pitchFamily="2" charset="0"/>
              </a:rPr>
              <a:t>: </a:t>
            </a:r>
            <a:r>
              <a:rPr lang="en-GB" sz="2400" dirty="0">
                <a:solidFill>
                  <a:schemeClr val="accent3">
                    <a:lumMod val="40000"/>
                    <a:lumOff val="60000"/>
                  </a:schemeClr>
                </a:solidFill>
                <a:latin typeface="Montserrat" pitchFamily="2" charset="0"/>
              </a:rPr>
              <a:t>https://github.com/Anastasia-Labs/linear-vesting-offchain</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APIs</a:t>
            </a:r>
            <a:r>
              <a:rPr lang="en" sz="2400" dirty="0">
                <a:latin typeface="Montserrat" pitchFamily="2" charset="0"/>
              </a:rPr>
              <a:t>: </a:t>
            </a:r>
            <a:r>
              <a:rPr lang="en-GB" sz="2400" dirty="0">
                <a:solidFill>
                  <a:schemeClr val="accent3">
                    <a:lumMod val="40000"/>
                    <a:lumOff val="60000"/>
                  </a:schemeClr>
                </a:solidFill>
                <a:latin typeface="Montserrat" pitchFamily="2" charset="0"/>
              </a:rPr>
              <a:t>https://docs.gomaestro.org/linear-vesting-1</a:t>
            </a:r>
          </a:p>
          <a:p>
            <a:pPr marL="342900" indent="-342900" algn="l">
              <a:lnSpc>
                <a:spcPct val="150000"/>
              </a:lnSpc>
              <a:buFont typeface="Arial" panose="020B0604020202020204" pitchFamily="34" charset="0"/>
              <a:buChar char="•"/>
            </a:pPr>
            <a:endParaRPr lang="en" sz="2400" dirty="0">
              <a:solidFill>
                <a:schemeClr val="accent3">
                  <a:lumMod val="40000"/>
                  <a:lumOff val="60000"/>
                </a:schemeClr>
              </a:solidFill>
              <a:latin typeface="Montserrat" pitchFamily="2" charset="0"/>
            </a:endParaRPr>
          </a:p>
        </p:txBody>
      </p:sp>
    </p:spTree>
    <p:extLst>
      <p:ext uri="{BB962C8B-B14F-4D97-AF65-F5344CB8AC3E}">
        <p14:creationId xmlns:p14="http://schemas.microsoft.com/office/powerpoint/2010/main" val="27934150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586076" y="3734064"/>
            <a:ext cx="11078540" cy="3063778"/>
          </a:xfrm>
          <a:prstGeom prst="rect">
            <a:avLst/>
          </a:prstGeom>
        </p:spPr>
        <p:txBody>
          <a:bodyPr spcFirstLastPara="1" vert="horz" wrap="square" lIns="121900" tIns="121900" rIns="121900" bIns="121900" rtlCol="0" anchor="ctr" anchorCtr="0">
            <a:noAutofit/>
          </a:bodyPr>
          <a:lstStyle/>
          <a:p>
            <a:pPr>
              <a:lnSpc>
                <a:spcPct val="150000"/>
              </a:lnSpc>
              <a:spcBef>
                <a:spcPts val="0"/>
              </a:spcBef>
            </a:pPr>
            <a:r>
              <a:rPr lang="en-US" sz="3600" dirty="0">
                <a:latin typeface="Montserrat ExtraBold" pitchFamily="2" charset="0"/>
              </a:rPr>
              <a:t>Plug n’ play 2</a:t>
            </a:r>
            <a:br>
              <a:rPr lang="en-US" sz="3600" dirty="0">
                <a:latin typeface="Montserrat ExtraBold" pitchFamily="2" charset="0"/>
              </a:rPr>
            </a:br>
            <a:r>
              <a:rPr lang="en-US" sz="3600" dirty="0">
                <a:latin typeface="Montserrat ExtraBold" pitchFamily="2" charset="0"/>
              </a:rPr>
              <a:t>Payment Subscription </a:t>
            </a:r>
            <a:r>
              <a:rPr lang="en-US" sz="3600">
                <a:latin typeface="Montserrat ExtraBold" pitchFamily="2" charset="0"/>
              </a:rPr>
              <a:t>Smart Contract</a:t>
            </a:r>
            <a:br>
              <a:rPr lang="en-US" sz="3600" dirty="0">
                <a:latin typeface="Montserrat ExtraBold" pitchFamily="2" charset="0"/>
              </a:rPr>
            </a:br>
            <a:r>
              <a:rPr lang="en-US" sz="3600" dirty="0">
                <a:latin typeface="Montserrat ExtraBold" pitchFamily="2" charset="0"/>
              </a:rPr>
              <a:t>Thank You !</a:t>
            </a:r>
            <a:br>
              <a:rPr lang="en-US" sz="3600" dirty="0">
                <a:latin typeface="Montserrat ExtraBold" pitchFamily="2" charset="0"/>
              </a:rPr>
            </a:br>
            <a:endParaRPr lang="en-GB" sz="3600" dirty="0">
              <a:latin typeface="Montserrat ExtraBold" pitchFamily="2" charset="0"/>
            </a:endParaRPr>
          </a:p>
        </p:txBody>
      </p:sp>
      <p:pic>
        <p:nvPicPr>
          <p:cNvPr id="7" name="Picture 6">
            <a:extLst>
              <a:ext uri="{FF2B5EF4-FFF2-40B4-BE49-F238E27FC236}">
                <a16:creationId xmlns:a16="http://schemas.microsoft.com/office/drawing/2014/main" id="{BCEBB0E6-E5A9-D9C1-2D9B-BB76C560C7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2861" y="584719"/>
            <a:ext cx="4578016" cy="2455480"/>
          </a:xfrm>
          <a:prstGeom prst="rect">
            <a:avLst/>
          </a:prstGeom>
        </p:spPr>
      </p:pic>
      <p:pic>
        <p:nvPicPr>
          <p:cNvPr id="18" name="Picture 17">
            <a:extLst>
              <a:ext uri="{FF2B5EF4-FFF2-40B4-BE49-F238E27FC236}">
                <a16:creationId xmlns:a16="http://schemas.microsoft.com/office/drawing/2014/main" id="{FD186D23-75CB-E73E-4AEA-6E9D7E7DFB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8255" y="1858385"/>
            <a:ext cx="5142901" cy="1181814"/>
          </a:xfrm>
          <a:prstGeom prst="rect">
            <a:avLst/>
          </a:prstGeom>
        </p:spPr>
      </p:pic>
    </p:spTree>
    <p:extLst>
      <p:ext uri="{BB962C8B-B14F-4D97-AF65-F5344CB8AC3E}">
        <p14:creationId xmlns:p14="http://schemas.microsoft.com/office/powerpoint/2010/main" val="23962838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0720143" cy="594679"/>
          </a:xfrm>
        </p:spPr>
        <p:txBody>
          <a:bodyPr anchor="t">
            <a:normAutofit fontScale="90000"/>
          </a:bodyPr>
          <a:lstStyle/>
          <a:p>
            <a:pPr algn="l"/>
            <a:r>
              <a:rPr lang="en" sz="4000" b="1" dirty="0">
                <a:latin typeface="Montserrat" pitchFamily="2" charset="0"/>
              </a:rPr>
              <a:t>Direct Offer Contract: Execution Demo</a:t>
            </a:r>
            <a:br>
              <a:rPr lang="en" sz="6000" dirty="0">
                <a:latin typeface="Montserrat ExtraBold" pitchFamily="2" charset="0"/>
              </a:rPr>
            </a:br>
            <a:endParaRPr lang="en-GB" dirty="0">
              <a:latin typeface="Montserrat ExtraBold" pitchFamily="2" charset="0"/>
            </a:endParaRPr>
          </a:p>
        </p:txBody>
      </p:sp>
      <p:pic>
        <p:nvPicPr>
          <p:cNvPr id="4" name="Picture 3">
            <a:extLst>
              <a:ext uri="{FF2B5EF4-FFF2-40B4-BE49-F238E27FC236}">
                <a16:creationId xmlns:a16="http://schemas.microsoft.com/office/drawing/2014/main" id="{102AA0EC-BD7D-8610-5531-A238D700B2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927" y="1026840"/>
            <a:ext cx="10720144" cy="5746939"/>
          </a:xfrm>
          <a:prstGeom prst="rect">
            <a:avLst/>
          </a:prstGeom>
        </p:spPr>
      </p:pic>
    </p:spTree>
    <p:extLst>
      <p:ext uri="{BB962C8B-B14F-4D97-AF65-F5344CB8AC3E}">
        <p14:creationId xmlns:p14="http://schemas.microsoft.com/office/powerpoint/2010/main" val="32430548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Direct Offer: Resources</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40"/>
            <a:ext cx="11115177" cy="5488260"/>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Detailed guides and practical examples can be found at:</a:t>
            </a:r>
          </a:p>
          <a:p>
            <a:pPr algn="l">
              <a:lnSpc>
                <a:spcPct val="150000"/>
              </a:lnSpc>
            </a:pPr>
            <a:endParaRPr lang="en" sz="2400" dirty="0">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Contract</a:t>
            </a:r>
            <a:r>
              <a:rPr lang="en" sz="2400" dirty="0">
                <a:latin typeface="Montserrat" pitchFamily="2" charset="0"/>
              </a:rPr>
              <a:t>: </a:t>
            </a:r>
            <a:r>
              <a:rPr lang="en-GB" sz="2400" dirty="0">
                <a:solidFill>
                  <a:schemeClr val="accent3">
                    <a:lumMod val="40000"/>
                    <a:lumOff val="60000"/>
                  </a:schemeClr>
                </a:solidFill>
                <a:latin typeface="Montserrat" pitchFamily="2" charset="0"/>
              </a:rPr>
              <a:t>https://github.com/Anastasia-Labs/direct-offer</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SDK</a:t>
            </a:r>
            <a:r>
              <a:rPr lang="en" sz="2400" dirty="0">
                <a:latin typeface="Montserrat" pitchFamily="2" charset="0"/>
              </a:rPr>
              <a:t>: </a:t>
            </a:r>
            <a:r>
              <a:rPr lang="en-GB" sz="2400" dirty="0">
                <a:solidFill>
                  <a:schemeClr val="accent3">
                    <a:lumMod val="40000"/>
                    <a:lumOff val="60000"/>
                  </a:schemeClr>
                </a:solidFill>
                <a:latin typeface="Montserrat" pitchFamily="2" charset="0"/>
              </a:rPr>
              <a:t>https://github.com/Anastasia-Labs/direct-offer-offchain</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APIs</a:t>
            </a:r>
            <a:r>
              <a:rPr lang="en" sz="2400" dirty="0">
                <a:latin typeface="Montserrat" pitchFamily="2" charset="0"/>
              </a:rPr>
              <a:t>: </a:t>
            </a:r>
            <a:r>
              <a:rPr lang="en-GB" sz="2400" dirty="0">
                <a:solidFill>
                  <a:schemeClr val="accent3">
                    <a:lumMod val="40000"/>
                    <a:lumOff val="60000"/>
                  </a:schemeClr>
                </a:solidFill>
                <a:latin typeface="Montserrat" pitchFamily="2" charset="0"/>
              </a:rPr>
              <a:t>https://docs.gomaestro.org/direct-swap-1</a:t>
            </a:r>
          </a:p>
          <a:p>
            <a:pPr marL="342900" indent="-342900" algn="l">
              <a:lnSpc>
                <a:spcPct val="150000"/>
              </a:lnSpc>
              <a:buFont typeface="Arial" panose="020B0604020202020204" pitchFamily="34" charset="0"/>
              <a:buChar char="•"/>
            </a:pPr>
            <a:endParaRPr lang="en" sz="2400" dirty="0">
              <a:solidFill>
                <a:schemeClr val="accent3">
                  <a:lumMod val="40000"/>
                  <a:lumOff val="60000"/>
                </a:schemeClr>
              </a:solidFill>
              <a:latin typeface="Montserrat" pitchFamily="2" charset="0"/>
            </a:endParaRPr>
          </a:p>
        </p:txBody>
      </p:sp>
    </p:spTree>
    <p:extLst>
      <p:ext uri="{BB962C8B-B14F-4D97-AF65-F5344CB8AC3E}">
        <p14:creationId xmlns:p14="http://schemas.microsoft.com/office/powerpoint/2010/main" val="9569721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Achievements</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558451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50000"/>
              </a:lnSpc>
              <a:buFont typeface="Arial" panose="020B0604020202020204" pitchFamily="34" charset="0"/>
              <a:buChar char="•"/>
            </a:pPr>
            <a:r>
              <a:rPr lang="en" sz="2400" b="1" dirty="0">
                <a:latin typeface="Montserrat" pitchFamily="2" charset="0"/>
              </a:rPr>
              <a:t>Implementation of secure, modular and reusable APIs </a:t>
            </a:r>
            <a:r>
              <a:rPr lang="en" sz="2400" dirty="0">
                <a:latin typeface="Montserrat" pitchFamily="2" charset="0"/>
              </a:rPr>
              <a:t>for the Single Asset Staking, Linear Vesting and Direct Offer Contract.</a:t>
            </a:r>
          </a:p>
          <a:p>
            <a:pPr marL="342900" indent="-342900" algn="l">
              <a:lnSpc>
                <a:spcPct val="150000"/>
              </a:lnSpc>
              <a:buFont typeface="Arial" panose="020B0604020202020204" pitchFamily="34" charset="0"/>
              <a:buChar char="•"/>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Quality Assuarance </a:t>
            </a:r>
            <a:r>
              <a:rPr lang="en" sz="2400" dirty="0">
                <a:latin typeface="Montserrat" pitchFamily="2" charset="0"/>
              </a:rPr>
              <a:t>through conducting rigorous code reviews and comprehensive unit tests.</a:t>
            </a:r>
          </a:p>
          <a:p>
            <a:pPr marL="342900" indent="-342900" algn="l">
              <a:lnSpc>
                <a:spcPct val="150000"/>
              </a:lnSpc>
              <a:buFont typeface="Arial" panose="020B0604020202020204" pitchFamily="34" charset="0"/>
              <a:buChar char="•"/>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Seamless Integration With Maestro.</a:t>
            </a:r>
          </a:p>
        </p:txBody>
      </p:sp>
    </p:spTree>
    <p:extLst>
      <p:ext uri="{BB962C8B-B14F-4D97-AF65-F5344CB8AC3E}">
        <p14:creationId xmlns:p14="http://schemas.microsoft.com/office/powerpoint/2010/main" val="4274345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Achievements (Cont’d)</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5067156"/>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50000"/>
              </a:lnSpc>
              <a:buFont typeface="Arial" panose="020B0604020202020204" pitchFamily="34" charset="0"/>
              <a:buChar char="•"/>
            </a:pPr>
            <a:r>
              <a:rPr lang="en" sz="2400" b="1" dirty="0">
                <a:latin typeface="Montserrat" pitchFamily="2" charset="0"/>
              </a:rPr>
              <a:t>Extensive documentation and Tutorials </a:t>
            </a:r>
            <a:r>
              <a:rPr lang="en" sz="2400" dirty="0">
                <a:latin typeface="Montserrat" pitchFamily="2" charset="0"/>
              </a:rPr>
              <a:t>to help developers quickly understand and implement our solutions</a:t>
            </a:r>
          </a:p>
          <a:p>
            <a:pPr marL="342900" indent="-342900" algn="l">
              <a:lnSpc>
                <a:spcPct val="150000"/>
              </a:lnSpc>
              <a:buFont typeface="Arial" panose="020B0604020202020204" pitchFamily="34" charset="0"/>
              <a:buChar char="•"/>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US" sz="2400" b="1" dirty="0">
                <a:latin typeface="Montserrat" pitchFamily="2" charset="0"/>
              </a:rPr>
              <a:t>Industry Collaborations and Community Engagement </a:t>
            </a:r>
            <a:r>
              <a:rPr lang="en-US" sz="2400" dirty="0">
                <a:latin typeface="Montserrat" pitchFamily="2" charset="0"/>
              </a:rPr>
              <a:t>at the 2023 Dubai Summit. </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endParaRPr lang="en" sz="2400" dirty="0">
              <a:solidFill>
                <a:schemeClr val="accent3">
                  <a:lumMod val="40000"/>
                  <a:lumOff val="60000"/>
                </a:schemeClr>
              </a:solidFill>
              <a:latin typeface="Montserrat" pitchFamily="2" charset="0"/>
            </a:endParaRPr>
          </a:p>
        </p:txBody>
      </p:sp>
    </p:spTree>
    <p:extLst>
      <p:ext uri="{BB962C8B-B14F-4D97-AF65-F5344CB8AC3E}">
        <p14:creationId xmlns:p14="http://schemas.microsoft.com/office/powerpoint/2010/main" val="39203128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Key Learnings and Challenges</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2708966"/>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457200" indent="-457200" algn="l">
              <a:lnSpc>
                <a:spcPct val="150000"/>
              </a:lnSpc>
              <a:buFont typeface="+mj-lt"/>
              <a:buAutoNum type="arabicPeriod"/>
            </a:pPr>
            <a:r>
              <a:rPr lang="en" sz="2400" dirty="0">
                <a:latin typeface="Montserrat" pitchFamily="2" charset="0"/>
              </a:rPr>
              <a:t>Effectiveness of Modular Design and Security.</a:t>
            </a:r>
            <a:endParaRPr lang="en-GB" sz="2400" dirty="0">
              <a:solidFill>
                <a:schemeClr val="accent3">
                  <a:lumMod val="40000"/>
                  <a:lumOff val="60000"/>
                </a:schemeClr>
              </a:solidFill>
              <a:latin typeface="Montserrat" pitchFamily="2" charset="0"/>
            </a:endParaRPr>
          </a:p>
          <a:p>
            <a:pPr marL="457200" indent="-457200" algn="l">
              <a:lnSpc>
                <a:spcPct val="150000"/>
              </a:lnSpc>
              <a:buFont typeface="+mj-lt"/>
              <a:buAutoNum type="arabicPeriod"/>
            </a:pPr>
            <a:r>
              <a:rPr lang="en-GB" sz="2400" dirty="0">
                <a:latin typeface="Montserrat" pitchFamily="2" charset="0"/>
              </a:rPr>
              <a:t>Importance of simplifying the integration process.</a:t>
            </a:r>
          </a:p>
          <a:p>
            <a:pPr marL="457200" indent="-457200" algn="l">
              <a:lnSpc>
                <a:spcPct val="150000"/>
              </a:lnSpc>
              <a:buFont typeface="+mj-lt"/>
              <a:buAutoNum type="arabicPeriod"/>
            </a:pPr>
            <a:r>
              <a:rPr lang="en-GB" sz="2400" dirty="0">
                <a:latin typeface="Montserrat" pitchFamily="2" charset="0"/>
              </a:rPr>
              <a:t>The importance of balancing customization and standardization</a:t>
            </a:r>
          </a:p>
          <a:p>
            <a:pPr marL="457200" indent="-457200" algn="l">
              <a:lnSpc>
                <a:spcPct val="150000"/>
              </a:lnSpc>
              <a:buFont typeface="+mj-lt"/>
              <a:buAutoNum type="arabicPeriod"/>
            </a:pPr>
            <a:r>
              <a:rPr lang="en-GB" sz="2400" dirty="0">
                <a:latin typeface="Montserrat" pitchFamily="2" charset="0"/>
              </a:rPr>
              <a:t>The value in comprehensive documentation and monitoring.</a:t>
            </a:r>
          </a:p>
          <a:p>
            <a:pPr marL="342900" indent="-342900" algn="l">
              <a:lnSpc>
                <a:spcPct val="150000"/>
              </a:lnSpc>
              <a:buFont typeface="Arial" panose="020B0604020202020204" pitchFamily="34" charset="0"/>
              <a:buChar char="•"/>
            </a:pPr>
            <a:endParaRPr lang="en" sz="2400" dirty="0">
              <a:solidFill>
                <a:schemeClr val="accent3">
                  <a:lumMod val="40000"/>
                  <a:lumOff val="60000"/>
                </a:schemeClr>
              </a:solidFill>
              <a:latin typeface="Montserrat" pitchFamily="2" charset="0"/>
            </a:endParaRPr>
          </a:p>
        </p:txBody>
      </p:sp>
    </p:spTree>
    <p:extLst>
      <p:ext uri="{BB962C8B-B14F-4D97-AF65-F5344CB8AC3E}">
        <p14:creationId xmlns:p14="http://schemas.microsoft.com/office/powerpoint/2010/main" val="35756439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Future Prospects &amp; Community Impact</a:t>
            </a:r>
            <a:br>
              <a:rPr lang="en" sz="6000" dirty="0">
                <a:latin typeface="Montserrat ExtraBold" pitchFamily="2" charset="0"/>
              </a:rPr>
            </a:b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3448908"/>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457200" indent="-457200" algn="l">
              <a:lnSpc>
                <a:spcPct val="150000"/>
              </a:lnSpc>
              <a:buFont typeface="+mj-lt"/>
              <a:buAutoNum type="arabicPeriod"/>
            </a:pPr>
            <a:r>
              <a:rPr lang="en" sz="2400" dirty="0">
                <a:latin typeface="Montserrat" pitchFamily="2" charset="0"/>
              </a:rPr>
              <a:t>Expand Smart Contract Library.</a:t>
            </a:r>
            <a:endParaRPr lang="en-GB" sz="2400" dirty="0">
              <a:solidFill>
                <a:schemeClr val="accent3">
                  <a:lumMod val="40000"/>
                  <a:lumOff val="60000"/>
                </a:schemeClr>
              </a:solidFill>
              <a:latin typeface="Montserrat" pitchFamily="2" charset="0"/>
            </a:endParaRPr>
          </a:p>
          <a:p>
            <a:pPr marL="457200" indent="-457200" algn="l">
              <a:lnSpc>
                <a:spcPct val="150000"/>
              </a:lnSpc>
              <a:buFont typeface="+mj-lt"/>
              <a:buAutoNum type="arabicPeriod"/>
            </a:pPr>
            <a:r>
              <a:rPr lang="en-GB" sz="2400" dirty="0">
                <a:latin typeface="Montserrat" pitchFamily="2" charset="0"/>
              </a:rPr>
              <a:t>Enhance API Documentation.</a:t>
            </a:r>
          </a:p>
          <a:p>
            <a:pPr marL="457200" indent="-457200" algn="l">
              <a:lnSpc>
                <a:spcPct val="150000"/>
              </a:lnSpc>
              <a:buFont typeface="+mj-lt"/>
              <a:buAutoNum type="arabicPeriod"/>
            </a:pPr>
            <a:r>
              <a:rPr lang="en-GB" sz="2400" dirty="0">
                <a:latin typeface="Montserrat" pitchFamily="2" charset="0"/>
              </a:rPr>
              <a:t>Optimize Performance and Scalability.</a:t>
            </a:r>
          </a:p>
          <a:p>
            <a:pPr marL="457200" indent="-457200" algn="l">
              <a:lnSpc>
                <a:spcPct val="150000"/>
              </a:lnSpc>
              <a:buFont typeface="+mj-lt"/>
              <a:buAutoNum type="arabicPeriod"/>
            </a:pPr>
            <a:r>
              <a:rPr lang="en-GB" sz="2400" dirty="0">
                <a:latin typeface="Montserrat" pitchFamily="2" charset="0"/>
              </a:rPr>
              <a:t>Collaboration with Ecosystem Partners.</a:t>
            </a:r>
          </a:p>
          <a:p>
            <a:pPr marL="457200" indent="-457200" algn="l">
              <a:lnSpc>
                <a:spcPct val="150000"/>
              </a:lnSpc>
              <a:buFont typeface="+mj-lt"/>
              <a:buAutoNum type="arabicPeriod"/>
            </a:pPr>
            <a:r>
              <a:rPr lang="en-GB" sz="2400" dirty="0">
                <a:latin typeface="Montserrat" pitchFamily="2" charset="0"/>
              </a:rPr>
              <a:t>Continuous Feedback.</a:t>
            </a:r>
          </a:p>
          <a:p>
            <a:pPr marL="457200" indent="-457200" algn="l">
              <a:lnSpc>
                <a:spcPct val="150000"/>
              </a:lnSpc>
              <a:buFont typeface="+mj-lt"/>
              <a:buAutoNum type="arabicPeriod"/>
            </a:pPr>
            <a:r>
              <a:rPr lang="en-GB" sz="2400" dirty="0">
                <a:latin typeface="Montserrat" pitchFamily="2" charset="0"/>
              </a:rPr>
              <a:t>Long Term Commitment.</a:t>
            </a:r>
          </a:p>
          <a:p>
            <a:pPr marL="342900" indent="-342900" algn="l">
              <a:lnSpc>
                <a:spcPct val="150000"/>
              </a:lnSpc>
              <a:buFont typeface="Arial" panose="020B0604020202020204" pitchFamily="34" charset="0"/>
              <a:buChar char="•"/>
            </a:pPr>
            <a:endParaRPr lang="en" sz="2400" dirty="0">
              <a:solidFill>
                <a:schemeClr val="accent3">
                  <a:lumMod val="40000"/>
                  <a:lumOff val="60000"/>
                </a:schemeClr>
              </a:solidFill>
              <a:latin typeface="Montserrat" pitchFamily="2" charset="0"/>
            </a:endParaRPr>
          </a:p>
        </p:txBody>
      </p:sp>
    </p:spTree>
    <p:extLst>
      <p:ext uri="{BB962C8B-B14F-4D97-AF65-F5344CB8AC3E}">
        <p14:creationId xmlns:p14="http://schemas.microsoft.com/office/powerpoint/2010/main" val="23317891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Conclusion</a:t>
            </a: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9"/>
            <a:ext cx="11115177" cy="3960250"/>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50000"/>
              </a:lnSpc>
              <a:buFont typeface="Arial" panose="020B0604020202020204" pitchFamily="34" charset="0"/>
              <a:buChar char="•"/>
            </a:pPr>
            <a:r>
              <a:rPr lang="en-US" sz="2400" dirty="0">
                <a:latin typeface="Montserrat" pitchFamily="2" charset="0"/>
              </a:rPr>
              <a:t>The project has developed and deployed  secure, modular and reusable smart contracts with comprehensive off-chain SDKs, APIs and extensive documentation.</a:t>
            </a:r>
          </a:p>
          <a:p>
            <a:pPr marL="342900" indent="-342900" algn="l">
              <a:lnSpc>
                <a:spcPct val="150000"/>
              </a:lnSpc>
              <a:buFont typeface="Arial" panose="020B0604020202020204" pitchFamily="34" charset="0"/>
              <a:buChar char="•"/>
            </a:pPr>
            <a:endParaRPr lang="en-US" sz="2400" dirty="0">
              <a:latin typeface="Montserrat" pitchFamily="2" charset="0"/>
            </a:endParaRPr>
          </a:p>
          <a:p>
            <a:pPr marL="342900" indent="-342900" algn="l">
              <a:lnSpc>
                <a:spcPct val="150000"/>
              </a:lnSpc>
              <a:buFont typeface="Arial" panose="020B0604020202020204" pitchFamily="34" charset="0"/>
              <a:buChar char="•"/>
            </a:pPr>
            <a:r>
              <a:rPr lang="en-US" sz="2400" dirty="0">
                <a:latin typeface="Montserrat" pitchFamily="2" charset="0"/>
              </a:rPr>
              <a:t>Added to the arsenal of tools that enhance the capabilities of </a:t>
            </a:r>
            <a:r>
              <a:rPr lang="en-US" sz="2400" dirty="0" err="1">
                <a:latin typeface="Montserrat" pitchFamily="2" charset="0"/>
              </a:rPr>
              <a:t>DApps</a:t>
            </a:r>
            <a:r>
              <a:rPr lang="en-US" sz="2400" dirty="0">
                <a:latin typeface="Montserrat" pitchFamily="2" charset="0"/>
              </a:rPr>
              <a:t> on Cardano.</a:t>
            </a:r>
            <a:endParaRPr lang="en-GB" sz="2400" dirty="0">
              <a:latin typeface="Montserrat" pitchFamily="2" charset="0"/>
            </a:endParaRPr>
          </a:p>
        </p:txBody>
      </p:sp>
    </p:spTree>
    <p:extLst>
      <p:ext uri="{BB962C8B-B14F-4D97-AF65-F5344CB8AC3E}">
        <p14:creationId xmlns:p14="http://schemas.microsoft.com/office/powerpoint/2010/main" val="22924932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11012909" cy="594679"/>
          </a:xfrm>
        </p:spPr>
        <p:txBody>
          <a:bodyPr anchor="t">
            <a:normAutofit fontScale="90000"/>
          </a:bodyPr>
          <a:lstStyle/>
          <a:p>
            <a:pPr algn="l"/>
            <a:r>
              <a:rPr lang="en" sz="4000" b="1" dirty="0">
                <a:latin typeface="Montserrat" pitchFamily="2" charset="0"/>
              </a:rPr>
              <a:t>Links</a:t>
            </a:r>
            <a:endParaRPr lang="en-GB" dirty="0">
              <a:latin typeface="Montserrat ExtraBold" pitchFamily="2" charset="0"/>
            </a:endParaRPr>
          </a:p>
        </p:txBody>
      </p:sp>
      <p:sp>
        <p:nvSpPr>
          <p:cNvPr id="3" name="Title 1">
            <a:extLst>
              <a:ext uri="{FF2B5EF4-FFF2-40B4-BE49-F238E27FC236}">
                <a16:creationId xmlns:a16="http://schemas.microsoft.com/office/drawing/2014/main" id="{140BD0BD-0A56-0D7B-C843-6241CE7F1620}"/>
              </a:ext>
            </a:extLst>
          </p:cNvPr>
          <p:cNvSpPr txBox="1">
            <a:spLocks/>
          </p:cNvSpPr>
          <p:nvPr/>
        </p:nvSpPr>
        <p:spPr>
          <a:xfrm>
            <a:off x="735927" y="1026838"/>
            <a:ext cx="11115177" cy="5325835"/>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50000"/>
              </a:lnSpc>
              <a:buFont typeface="Arial" panose="020B0604020202020204" pitchFamily="34" charset="0"/>
              <a:buChar char="•"/>
            </a:pPr>
            <a:r>
              <a:rPr lang="en-GB" sz="2400" dirty="0">
                <a:latin typeface="Montserrat" pitchFamily="2" charset="0"/>
              </a:rPr>
              <a:t>Plug-n-Play: </a:t>
            </a:r>
            <a:r>
              <a:rPr lang="en-GB" sz="2400" dirty="0">
                <a:solidFill>
                  <a:schemeClr val="accent3">
                    <a:lumMod val="40000"/>
                    <a:lumOff val="60000"/>
                  </a:schemeClr>
                </a:solidFill>
                <a:latin typeface="Montserrat" pitchFamily="2" charset="0"/>
              </a:rPr>
              <a:t>https://github.com/Anastasia-Labs/plug-n-play-contracts</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GB" sz="2400" dirty="0">
                <a:latin typeface="Montserrat" pitchFamily="2" charset="0"/>
              </a:rPr>
              <a:t>Anastasia Labs: </a:t>
            </a:r>
            <a:r>
              <a:rPr lang="en-GB" sz="2400" dirty="0">
                <a:solidFill>
                  <a:schemeClr val="accent3">
                    <a:lumMod val="40000"/>
                    <a:lumOff val="60000"/>
                  </a:schemeClr>
                </a:solidFill>
                <a:latin typeface="Montserrat" pitchFamily="2" charset="0"/>
              </a:rPr>
              <a:t>https://anastasialabs.com</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GB" sz="2400" dirty="0">
                <a:latin typeface="Montserrat" pitchFamily="2" charset="0"/>
              </a:rPr>
              <a:t>Maestro: </a:t>
            </a:r>
            <a:r>
              <a:rPr lang="en-GB" sz="2400" dirty="0">
                <a:solidFill>
                  <a:schemeClr val="accent3">
                    <a:lumMod val="40000"/>
                    <a:lumOff val="60000"/>
                  </a:schemeClr>
                </a:solidFill>
                <a:latin typeface="Montserrat" pitchFamily="2" charset="0"/>
              </a:rPr>
              <a:t>https://www.gomaestro.org/smart-contracts</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GB" sz="2400" dirty="0">
                <a:latin typeface="Montserrat" pitchFamily="2" charset="0"/>
              </a:rPr>
              <a:t>Twitter / X: </a:t>
            </a:r>
            <a:r>
              <a:rPr lang="en-GB" sz="2400" dirty="0">
                <a:solidFill>
                  <a:schemeClr val="accent3">
                    <a:lumMod val="40000"/>
                    <a:lumOff val="60000"/>
                  </a:schemeClr>
                </a:solidFill>
                <a:latin typeface="Montserrat" pitchFamily="2" charset="0"/>
              </a:rPr>
              <a:t>https://x.com/AnastasiaLabs</a:t>
            </a:r>
          </a:p>
          <a:p>
            <a:pPr algn="l">
              <a:lnSpc>
                <a:spcPct val="150000"/>
              </a:lnSpc>
            </a:pPr>
            <a:endParaRPr lang="en-GB" sz="2400" dirty="0">
              <a:solidFill>
                <a:schemeClr val="accent3">
                  <a:lumMod val="40000"/>
                  <a:lumOff val="60000"/>
                </a:schemeClr>
              </a:solidFill>
              <a:latin typeface="Montserrat" pitchFamily="2" charset="0"/>
            </a:endParaRPr>
          </a:p>
          <a:p>
            <a:pPr marL="342900" indent="-342900" algn="l">
              <a:lnSpc>
                <a:spcPct val="150000"/>
              </a:lnSpc>
              <a:buFont typeface="Arial" panose="020B0604020202020204" pitchFamily="34" charset="0"/>
              <a:buChar char="•"/>
            </a:pPr>
            <a:r>
              <a:rPr lang="en-GB" sz="2400" dirty="0">
                <a:latin typeface="Montserrat" pitchFamily="2" charset="0"/>
              </a:rPr>
              <a:t>Discord: </a:t>
            </a:r>
            <a:r>
              <a:rPr lang="en-GB" sz="2400" dirty="0">
                <a:solidFill>
                  <a:schemeClr val="accent3">
                    <a:lumMod val="40000"/>
                    <a:lumOff val="60000"/>
                  </a:schemeClr>
                </a:solidFill>
                <a:latin typeface="Montserrat" pitchFamily="2" charset="0"/>
              </a:rPr>
              <a:t>https://discord.com/invite/8TYSgwthVy</a:t>
            </a:r>
            <a:endParaRPr lang="en-GB" sz="2400" dirty="0">
              <a:latin typeface="Montserrat" pitchFamily="2" charset="0"/>
            </a:endParaRPr>
          </a:p>
        </p:txBody>
      </p:sp>
    </p:spTree>
    <p:extLst>
      <p:ext uri="{BB962C8B-B14F-4D97-AF65-F5344CB8AC3E}">
        <p14:creationId xmlns:p14="http://schemas.microsoft.com/office/powerpoint/2010/main" val="41579399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4339387" y="2834321"/>
            <a:ext cx="4082718" cy="594679"/>
          </a:xfrm>
        </p:spPr>
        <p:txBody>
          <a:bodyPr anchor="t">
            <a:noAutofit/>
          </a:bodyPr>
          <a:lstStyle/>
          <a:p>
            <a:pPr algn="l"/>
            <a:r>
              <a:rPr lang="en" sz="4800" b="1" dirty="0">
                <a:latin typeface="Montserrat" pitchFamily="2" charset="0"/>
              </a:rPr>
              <a:t>Thank You!</a:t>
            </a:r>
            <a:endParaRPr lang="en-GB" sz="4800" dirty="0">
              <a:latin typeface="Montserrat ExtraBold" pitchFamily="2" charset="0"/>
            </a:endParaRPr>
          </a:p>
        </p:txBody>
      </p:sp>
    </p:spTree>
    <p:extLst>
      <p:ext uri="{BB962C8B-B14F-4D97-AF65-F5344CB8AC3E}">
        <p14:creationId xmlns:p14="http://schemas.microsoft.com/office/powerpoint/2010/main" val="1378065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a:extLst>
            <a:ext uri="{FF2B5EF4-FFF2-40B4-BE49-F238E27FC236}">
              <a16:creationId xmlns:a16="http://schemas.microsoft.com/office/drawing/2014/main" id="{E49318B1-48B5-047F-211B-61FD05A9B4D4}"/>
            </a:ext>
          </a:extLst>
        </p:cNvPr>
        <p:cNvGrpSpPr/>
        <p:nvPr/>
      </p:nvGrpSpPr>
      <p:grpSpPr>
        <a:xfrm>
          <a:off x="0" y="0"/>
          <a:ext cx="0" cy="0"/>
          <a:chOff x="0" y="0"/>
          <a:chExt cx="0" cy="0"/>
        </a:xfrm>
      </p:grpSpPr>
      <p:sp>
        <p:nvSpPr>
          <p:cNvPr id="54" name="Google Shape;54;p13">
            <a:extLst>
              <a:ext uri="{FF2B5EF4-FFF2-40B4-BE49-F238E27FC236}">
                <a16:creationId xmlns:a16="http://schemas.microsoft.com/office/drawing/2014/main" id="{11EE20D3-E48C-B70B-EDDB-54883EA25B9B}"/>
              </a:ext>
            </a:extLst>
          </p:cNvPr>
          <p:cNvSpPr txBox="1">
            <a:spLocks noGrp="1"/>
          </p:cNvSpPr>
          <p:nvPr>
            <p:ph type="ctrTitle"/>
          </p:nvPr>
        </p:nvSpPr>
        <p:spPr>
          <a:xfrm>
            <a:off x="586076" y="3734064"/>
            <a:ext cx="11078540" cy="2329851"/>
          </a:xfrm>
          <a:prstGeom prst="rect">
            <a:avLst/>
          </a:prstGeom>
        </p:spPr>
        <p:txBody>
          <a:bodyPr spcFirstLastPara="1" vert="horz" wrap="square" lIns="121900" tIns="121900" rIns="121900" bIns="121900" rtlCol="0" anchor="ctr" anchorCtr="0">
            <a:noAutofit/>
          </a:bodyPr>
          <a:lstStyle/>
          <a:p>
            <a:pPr>
              <a:lnSpc>
                <a:spcPct val="150000"/>
              </a:lnSpc>
              <a:spcBef>
                <a:spcPts val="0"/>
              </a:spcBef>
            </a:pPr>
            <a:r>
              <a:rPr lang="en-US" sz="3600" dirty="0">
                <a:latin typeface="Montserrat ExtraBold" pitchFamily="2" charset="0"/>
              </a:rPr>
              <a:t>Plug-and-play Smart Contract API: A game-changing platform to deploy open-source contracts instantly</a:t>
            </a:r>
            <a:endParaRPr lang="en-GB" sz="3600" dirty="0">
              <a:latin typeface="Montserrat ExtraBold" pitchFamily="2" charset="0"/>
            </a:endParaRPr>
          </a:p>
        </p:txBody>
      </p:sp>
      <p:pic>
        <p:nvPicPr>
          <p:cNvPr id="7" name="Picture 6">
            <a:extLst>
              <a:ext uri="{FF2B5EF4-FFF2-40B4-BE49-F238E27FC236}">
                <a16:creationId xmlns:a16="http://schemas.microsoft.com/office/drawing/2014/main" id="{C4A501D3-D7AB-9959-9002-8ABB330669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4243" y="584719"/>
            <a:ext cx="4578016" cy="2455480"/>
          </a:xfrm>
          <a:prstGeom prst="rect">
            <a:avLst/>
          </a:prstGeom>
        </p:spPr>
      </p:pic>
      <p:pic>
        <p:nvPicPr>
          <p:cNvPr id="18" name="Picture 17">
            <a:extLst>
              <a:ext uri="{FF2B5EF4-FFF2-40B4-BE49-F238E27FC236}">
                <a16:creationId xmlns:a16="http://schemas.microsoft.com/office/drawing/2014/main" id="{8BD6B7B0-FFA4-2910-3027-866A9497FD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25346" y="1858385"/>
            <a:ext cx="5142901" cy="1181814"/>
          </a:xfrm>
          <a:prstGeom prst="rect">
            <a:avLst/>
          </a:prstGeom>
        </p:spPr>
      </p:pic>
    </p:spTree>
    <p:extLst>
      <p:ext uri="{BB962C8B-B14F-4D97-AF65-F5344CB8AC3E}">
        <p14:creationId xmlns:p14="http://schemas.microsoft.com/office/powerpoint/2010/main" val="33936454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9" y="432161"/>
            <a:ext cx="2735181" cy="594679"/>
          </a:xfrm>
        </p:spPr>
        <p:txBody>
          <a:bodyPr anchor="t">
            <a:normAutofit fontScale="90000"/>
          </a:bodyPr>
          <a:lstStyle/>
          <a:p>
            <a:pPr algn="l"/>
            <a:r>
              <a:rPr lang="en" sz="4000" dirty="0">
                <a:latin typeface="Montserrat ExtraBold" pitchFamily="2" charset="0"/>
              </a:rPr>
              <a:t>Challenge</a:t>
            </a: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30" y="1093942"/>
            <a:ext cx="10946733" cy="5607647"/>
          </a:xfrm>
          <a:prstGeom prst="rect">
            <a:avLst/>
          </a:prstGeom>
        </p:spPr>
        <p:txBody>
          <a:bodyPr vert="horz" lIns="91440" tIns="45720" rIns="91440" bIns="45720" rtlCol="0" anchor="t">
            <a:normAutofit fontScale="2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70000"/>
              </a:lnSpc>
            </a:pPr>
            <a:r>
              <a:rPr lang="en" sz="9600" b="1" dirty="0">
                <a:latin typeface="Montserrat" pitchFamily="2" charset="0"/>
              </a:rPr>
              <a:t>To Increase Developer Adoption and Ecosystem Growth To drive developer adoption and ensure ecosystem growth </a:t>
            </a:r>
            <a:r>
              <a:rPr lang="en" sz="9600" dirty="0">
                <a:latin typeface="Montserrat" pitchFamily="2" charset="0"/>
              </a:rPr>
              <a:t>by addressing the limited availability of smart contract deployment by providing simplified integration and deployment  processes for developers without deep blockchain expertise.</a:t>
            </a:r>
          </a:p>
          <a:p>
            <a:pPr algn="l">
              <a:lnSpc>
                <a:spcPct val="170000"/>
              </a:lnSpc>
            </a:pPr>
            <a:endParaRPr lang="en" sz="9600" dirty="0">
              <a:latin typeface="Montserrat" pitchFamily="2" charset="0"/>
            </a:endParaRPr>
          </a:p>
          <a:p>
            <a:pPr algn="l">
              <a:lnSpc>
                <a:spcPct val="170000"/>
              </a:lnSpc>
            </a:pPr>
            <a:r>
              <a:rPr lang="en-US" sz="9600" b="1" dirty="0">
                <a:latin typeface="Montserrat" pitchFamily="2" charset="0"/>
              </a:rPr>
              <a:t>To Simplify Smart Contract Development </a:t>
            </a:r>
            <a:r>
              <a:rPr lang="en-US" sz="9600" dirty="0">
                <a:latin typeface="Montserrat" pitchFamily="2" charset="0"/>
              </a:rPr>
              <a:t>by tackling the complexity and time consuming nature  of building secure and reliable smart contracts due to insufficient security expertise and practical resources.</a:t>
            </a:r>
            <a:endParaRPr lang="en" sz="9600" dirty="0">
              <a:latin typeface="Montserrat" pitchFamily="2" charset="0"/>
            </a:endParaRPr>
          </a:p>
          <a:p>
            <a:pPr marL="342900" indent="-342900" algn="l">
              <a:lnSpc>
                <a:spcPct val="170000"/>
              </a:lnSpc>
              <a:buFont typeface="Arial" panose="020B0604020202020204" pitchFamily="34" charset="0"/>
              <a:buChar char="•"/>
            </a:pPr>
            <a:endParaRPr lang="en" sz="9600" dirty="0"/>
          </a:p>
        </p:txBody>
      </p:sp>
    </p:spTree>
    <p:extLst>
      <p:ext uri="{BB962C8B-B14F-4D97-AF65-F5344CB8AC3E}">
        <p14:creationId xmlns:p14="http://schemas.microsoft.com/office/powerpoint/2010/main" val="2579981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4876803" cy="594679"/>
          </a:xfrm>
        </p:spPr>
        <p:txBody>
          <a:bodyPr anchor="t">
            <a:normAutofit fontScale="90000"/>
          </a:bodyPr>
          <a:lstStyle/>
          <a:p>
            <a:pPr algn="l"/>
            <a:r>
              <a:rPr lang="en-US" sz="4000" dirty="0">
                <a:latin typeface="Montserrat ExtraBold" pitchFamily="2" charset="0"/>
              </a:rPr>
              <a:t>Project Objectives</a:t>
            </a:r>
            <a:br>
              <a:rPr lang="en-GB"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29" y="1026840"/>
            <a:ext cx="10720139" cy="3695555"/>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70000"/>
              </a:lnSpc>
              <a:buFont typeface="Arial" panose="020B0604020202020204" pitchFamily="34" charset="0"/>
              <a:buChar char="•"/>
            </a:pPr>
            <a:r>
              <a:rPr lang="en-US" sz="2400" dirty="0">
                <a:latin typeface="Montserrat" pitchFamily="2" charset="0"/>
              </a:rPr>
              <a:t>To design and develop comprehensive library of secure and reusable Smart Contracts.</a:t>
            </a:r>
          </a:p>
          <a:p>
            <a:pPr algn="l"/>
            <a:endParaRPr lang="en-US" sz="2400" dirty="0"/>
          </a:p>
          <a:p>
            <a:pPr marL="800100" lvl="1" indent="-342900" algn="l">
              <a:lnSpc>
                <a:spcPct val="170000"/>
              </a:lnSpc>
              <a:buFont typeface="Arial" panose="020B0604020202020204" pitchFamily="34" charset="0"/>
              <a:buChar char="•"/>
            </a:pPr>
            <a:r>
              <a:rPr lang="en-US" sz="2400" dirty="0">
                <a:latin typeface="Montserrat" pitchFamily="2" charset="0"/>
              </a:rPr>
              <a:t>Single Asset Staking</a:t>
            </a:r>
          </a:p>
          <a:p>
            <a:pPr marL="800100" lvl="1" indent="-342900" algn="l">
              <a:lnSpc>
                <a:spcPct val="170000"/>
              </a:lnSpc>
              <a:buFont typeface="Arial" panose="020B0604020202020204" pitchFamily="34" charset="0"/>
              <a:buChar char="•"/>
            </a:pPr>
            <a:r>
              <a:rPr lang="en-US" sz="2400" dirty="0">
                <a:latin typeface="Montserrat" pitchFamily="2" charset="0"/>
              </a:rPr>
              <a:t>Linear Vesting</a:t>
            </a:r>
          </a:p>
          <a:p>
            <a:pPr marL="800100" lvl="1" indent="-342900" algn="l">
              <a:lnSpc>
                <a:spcPct val="170000"/>
              </a:lnSpc>
              <a:buFont typeface="Arial" panose="020B0604020202020204" pitchFamily="34" charset="0"/>
              <a:buChar char="•"/>
            </a:pPr>
            <a:r>
              <a:rPr lang="en-US" sz="2400" dirty="0">
                <a:latin typeface="Montserrat" pitchFamily="2" charset="0"/>
              </a:rPr>
              <a:t>Direct Offer</a:t>
            </a:r>
          </a:p>
        </p:txBody>
      </p:sp>
    </p:spTree>
    <p:extLst>
      <p:ext uri="{BB962C8B-B14F-4D97-AF65-F5344CB8AC3E}">
        <p14:creationId xmlns:p14="http://schemas.microsoft.com/office/powerpoint/2010/main" val="2175720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6904125" cy="594679"/>
          </a:xfrm>
        </p:spPr>
        <p:txBody>
          <a:bodyPr anchor="t">
            <a:normAutofit fontScale="90000"/>
          </a:bodyPr>
          <a:lstStyle/>
          <a:p>
            <a:pPr algn="l"/>
            <a:r>
              <a:rPr lang="en-US" sz="4000" dirty="0">
                <a:latin typeface="Montserrat ExtraBold" pitchFamily="2" charset="0"/>
              </a:rPr>
              <a:t>Project Objectives (Cont’d)</a:t>
            </a:r>
            <a:br>
              <a:rPr lang="en-GB" sz="4000" dirty="0">
                <a:latin typeface="Montserrat ExtraBold" pitchFamily="2" charset="0"/>
              </a:rPr>
            </a:br>
            <a:br>
              <a:rPr lang="en-GB"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29" y="1026840"/>
            <a:ext cx="10720139" cy="3695555"/>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70000"/>
              </a:lnSpc>
              <a:buFont typeface="Arial" panose="020B0604020202020204" pitchFamily="34" charset="0"/>
              <a:buChar char="•"/>
            </a:pPr>
            <a:r>
              <a:rPr lang="en-US" sz="2400" dirty="0">
                <a:latin typeface="Montserrat" pitchFamily="2" charset="0"/>
              </a:rPr>
              <a:t>To ensure  these contracts go through rigorous testing and are production-ready. </a:t>
            </a:r>
          </a:p>
          <a:p>
            <a:pPr algn="l">
              <a:lnSpc>
                <a:spcPct val="170000"/>
              </a:lnSpc>
            </a:pPr>
            <a:endParaRPr lang="en-US" sz="2400" dirty="0">
              <a:latin typeface="Montserrat" pitchFamily="2" charset="0"/>
            </a:endParaRPr>
          </a:p>
          <a:p>
            <a:pPr marL="342900" indent="-342900" algn="l">
              <a:lnSpc>
                <a:spcPct val="170000"/>
              </a:lnSpc>
              <a:buFont typeface="Arial" panose="020B0604020202020204" pitchFamily="34" charset="0"/>
              <a:buChar char="•"/>
            </a:pPr>
            <a:r>
              <a:rPr lang="en-US" sz="2400" dirty="0">
                <a:latin typeface="Montserrat" pitchFamily="2" charset="0"/>
              </a:rPr>
              <a:t>To </a:t>
            </a:r>
            <a:r>
              <a:rPr lang="en-GB" sz="2400" dirty="0">
                <a:latin typeface="Montserrat" pitchFamily="2" charset="0"/>
              </a:rPr>
              <a:t>deliver ready-to-use Smart Contract APIs, along with comprehensive documentation and user-friendly tutorials.</a:t>
            </a:r>
            <a:endParaRPr lang="en-US" sz="2400" dirty="0"/>
          </a:p>
        </p:txBody>
      </p:sp>
    </p:spTree>
    <p:extLst>
      <p:ext uri="{BB962C8B-B14F-4D97-AF65-F5344CB8AC3E}">
        <p14:creationId xmlns:p14="http://schemas.microsoft.com/office/powerpoint/2010/main" val="3952585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6525129" cy="594679"/>
          </a:xfrm>
        </p:spPr>
        <p:txBody>
          <a:bodyPr anchor="t">
            <a:normAutofit fontScale="90000"/>
          </a:bodyPr>
          <a:lstStyle/>
          <a:p>
            <a:pPr algn="l"/>
            <a:r>
              <a:rPr lang="en" sz="4000" dirty="0">
                <a:latin typeface="Montserrat ExtraBold" pitchFamily="2" charset="0"/>
              </a:rPr>
              <a:t>Execution and Milestones</a:t>
            </a: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30" y="1026840"/>
            <a:ext cx="10720139" cy="4688159"/>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We divided our project into five phases.</a:t>
            </a:r>
          </a:p>
          <a:p>
            <a:pPr algn="l">
              <a:lnSpc>
                <a:spcPct val="150000"/>
              </a:lnSpc>
            </a:pPr>
            <a:endParaRPr lang="en" sz="2400" dirty="0">
              <a:latin typeface="Montserrat" pitchFamily="2" charset="0"/>
            </a:endParaRPr>
          </a:p>
          <a:p>
            <a:pPr marL="457200" indent="-457200" algn="l">
              <a:lnSpc>
                <a:spcPct val="150000"/>
              </a:lnSpc>
              <a:buFont typeface="+mj-lt"/>
              <a:buAutoNum type="arabicPeriod"/>
            </a:pPr>
            <a:r>
              <a:rPr lang="en" sz="2400" dirty="0">
                <a:latin typeface="Montserrat" pitchFamily="2" charset="0"/>
              </a:rPr>
              <a:t>Design and Development</a:t>
            </a:r>
          </a:p>
          <a:p>
            <a:pPr marL="457200" indent="-457200" algn="l">
              <a:lnSpc>
                <a:spcPct val="150000"/>
              </a:lnSpc>
              <a:buFont typeface="+mj-lt"/>
              <a:buAutoNum type="arabicPeriod"/>
            </a:pPr>
            <a:r>
              <a:rPr lang="en" sz="2400" dirty="0">
                <a:latin typeface="Montserrat" pitchFamily="2" charset="0"/>
              </a:rPr>
              <a:t>Preparation Phase: Off-Chain SDKs Building</a:t>
            </a:r>
          </a:p>
          <a:p>
            <a:pPr marL="457200" indent="-457200" algn="l">
              <a:lnSpc>
                <a:spcPct val="150000"/>
              </a:lnSpc>
              <a:buFont typeface="+mj-lt"/>
              <a:buAutoNum type="arabicPeriod"/>
            </a:pPr>
            <a:r>
              <a:rPr lang="en" sz="2400" dirty="0">
                <a:latin typeface="Montserrat" pitchFamily="2" charset="0"/>
              </a:rPr>
              <a:t>Integration Phase: Smart Contract API Integration</a:t>
            </a:r>
          </a:p>
          <a:p>
            <a:pPr marL="457200" indent="-457200" algn="l">
              <a:lnSpc>
                <a:spcPct val="150000"/>
              </a:lnSpc>
              <a:buFont typeface="+mj-lt"/>
              <a:buAutoNum type="arabicPeriod"/>
            </a:pPr>
            <a:r>
              <a:rPr lang="en" sz="2400" dirty="0">
                <a:latin typeface="Montserrat" pitchFamily="2" charset="0"/>
              </a:rPr>
              <a:t>Testing Phase: Smart Contract API Testing</a:t>
            </a:r>
          </a:p>
          <a:p>
            <a:pPr marL="457200" indent="-457200" algn="l">
              <a:lnSpc>
                <a:spcPct val="150000"/>
              </a:lnSpc>
              <a:buFont typeface="+mj-lt"/>
              <a:buAutoNum type="arabicPeriod"/>
            </a:pPr>
            <a:r>
              <a:rPr lang="en" sz="2400" dirty="0">
                <a:latin typeface="Montserrat" pitchFamily="2" charset="0"/>
              </a:rPr>
              <a:t>Documentation and Community Engagement</a:t>
            </a:r>
          </a:p>
        </p:txBody>
      </p:sp>
    </p:spTree>
    <p:extLst>
      <p:ext uri="{BB962C8B-B14F-4D97-AF65-F5344CB8AC3E}">
        <p14:creationId xmlns:p14="http://schemas.microsoft.com/office/powerpoint/2010/main" val="26337156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8829177" cy="594679"/>
          </a:xfrm>
        </p:spPr>
        <p:txBody>
          <a:bodyPr anchor="t">
            <a:normAutofit fontScale="90000"/>
          </a:bodyPr>
          <a:lstStyle/>
          <a:p>
            <a:pPr algn="l"/>
            <a:r>
              <a:rPr lang="en" sz="4000" dirty="0">
                <a:latin typeface="Montserrat ExtraBold" pitchFamily="2" charset="0"/>
              </a:rPr>
              <a:t>Phase 1: Design and Development</a:t>
            </a:r>
            <a:br>
              <a:rPr lang="en" sz="4000" dirty="0">
                <a:latin typeface="Montserrat ExtraBold" pitchFamily="2" charset="0"/>
              </a:rPr>
            </a:br>
            <a:br>
              <a:rPr lang="en" sz="6000" dirty="0">
                <a:latin typeface="Montserrat ExtraBold" pitchFamily="2" charset="0"/>
              </a:rPr>
            </a:b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30" y="1026839"/>
            <a:ext cx="10720139" cy="5752955"/>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We successfully designed and developed three essential Smart Contracts in Plutatch.</a:t>
            </a:r>
          </a:p>
          <a:p>
            <a:pPr algn="l">
              <a:lnSpc>
                <a:spcPct val="150000"/>
              </a:lnSpc>
            </a:pPr>
            <a:endParaRPr lang="en" sz="2400" dirty="0">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Single Asset Staking: </a:t>
            </a:r>
            <a:r>
              <a:rPr lang="en" sz="2400" dirty="0">
                <a:latin typeface="Montserrat" pitchFamily="2" charset="0"/>
              </a:rPr>
              <a:t>To enable users to collectively stake digital assets and distribute rewards fairly</a:t>
            </a:r>
          </a:p>
          <a:p>
            <a:pPr marL="342900" indent="-342900" algn="l">
              <a:lnSpc>
                <a:spcPct val="150000"/>
              </a:lnSpc>
              <a:buFont typeface="Arial" panose="020B0604020202020204" pitchFamily="34" charset="0"/>
              <a:buChar char="•"/>
            </a:pPr>
            <a:endParaRPr lang="en" sz="2400" b="1" dirty="0">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Linear Vesting Contract: </a:t>
            </a:r>
            <a:r>
              <a:rPr lang="en" sz="2400" dirty="0">
                <a:latin typeface="Montserrat" pitchFamily="2" charset="0"/>
              </a:rPr>
              <a:t>To</a:t>
            </a:r>
            <a:r>
              <a:rPr lang="en" sz="2400" b="1" dirty="0">
                <a:latin typeface="Montserrat" pitchFamily="2" charset="0"/>
              </a:rPr>
              <a:t> </a:t>
            </a:r>
            <a:r>
              <a:rPr lang="en" sz="2400" dirty="0">
                <a:latin typeface="Montserrat" pitchFamily="2" charset="0"/>
              </a:rPr>
              <a:t>provide secure and customizable mechanisms for gradual asset release.</a:t>
            </a:r>
          </a:p>
          <a:p>
            <a:pPr algn="l">
              <a:lnSpc>
                <a:spcPct val="150000"/>
              </a:lnSpc>
            </a:pPr>
            <a:endParaRPr lang="en" sz="2400" b="1" dirty="0">
              <a:latin typeface="Montserrat" pitchFamily="2" charset="0"/>
            </a:endParaRPr>
          </a:p>
          <a:p>
            <a:pPr marL="342900" indent="-342900" algn="l">
              <a:lnSpc>
                <a:spcPct val="150000"/>
              </a:lnSpc>
              <a:buFont typeface="Arial" panose="020B0604020202020204" pitchFamily="34" charset="0"/>
              <a:buChar char="•"/>
            </a:pPr>
            <a:r>
              <a:rPr lang="en" sz="2400" b="1" dirty="0">
                <a:latin typeface="Montserrat" pitchFamily="2" charset="0"/>
              </a:rPr>
              <a:t>Direct Offer Contract: </a:t>
            </a:r>
            <a:r>
              <a:rPr lang="en" sz="2400" dirty="0">
                <a:latin typeface="Montserrat" pitchFamily="2" charset="0"/>
              </a:rPr>
              <a:t>To facilitate peer-to-peer trading of assets.</a:t>
            </a:r>
            <a:br>
              <a:rPr lang="en-US" sz="2400" dirty="0">
                <a:latin typeface="Montserrat" pitchFamily="2" charset="0"/>
              </a:rPr>
            </a:br>
            <a:endParaRPr lang="en" sz="2400" dirty="0"/>
          </a:p>
          <a:p>
            <a:pPr marL="342900" indent="-342900" algn="l">
              <a:lnSpc>
                <a:spcPct val="150000"/>
              </a:lnSpc>
              <a:buFont typeface="Arial" panose="020B0604020202020204" pitchFamily="34" charset="0"/>
              <a:buChar char="•"/>
            </a:pPr>
            <a:endParaRPr lang="en" sz="2400" dirty="0">
              <a:latin typeface="Montserrat" pitchFamily="2" charset="0"/>
            </a:endParaRPr>
          </a:p>
        </p:txBody>
      </p:sp>
    </p:spTree>
    <p:extLst>
      <p:ext uri="{BB962C8B-B14F-4D97-AF65-F5344CB8AC3E}">
        <p14:creationId xmlns:p14="http://schemas.microsoft.com/office/powerpoint/2010/main" val="11090460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14D75-1AF6-4B6C-AFBB-1E30EED98333}"/>
              </a:ext>
            </a:extLst>
          </p:cNvPr>
          <p:cNvSpPr>
            <a:spLocks noGrp="1"/>
          </p:cNvSpPr>
          <p:nvPr>
            <p:ph type="ctrTitle"/>
          </p:nvPr>
        </p:nvSpPr>
        <p:spPr>
          <a:xfrm>
            <a:off x="735928" y="432161"/>
            <a:ext cx="8829177" cy="594679"/>
          </a:xfrm>
        </p:spPr>
        <p:txBody>
          <a:bodyPr anchor="t">
            <a:normAutofit fontScale="90000"/>
          </a:bodyPr>
          <a:lstStyle/>
          <a:p>
            <a:pPr algn="l"/>
            <a:r>
              <a:rPr lang="en" sz="4000" b="1" dirty="0">
                <a:latin typeface="Montserrat" pitchFamily="2" charset="0"/>
              </a:rPr>
              <a:t>Single Asset Staking</a:t>
            </a:r>
            <a:br>
              <a:rPr lang="en" sz="4000" dirty="0">
                <a:latin typeface="Montserrat ExtraBold" pitchFamily="2" charset="0"/>
              </a:rPr>
            </a:br>
            <a:br>
              <a:rPr lang="en" sz="6000" dirty="0">
                <a:latin typeface="Montserrat ExtraBold" pitchFamily="2" charset="0"/>
              </a:rPr>
            </a:br>
            <a:br>
              <a:rPr lang="en" sz="4000" dirty="0">
                <a:latin typeface="Montserrat ExtraBold" pitchFamily="2" charset="0"/>
              </a:rPr>
            </a:br>
            <a:br>
              <a:rPr lang="en" sz="6000" dirty="0">
                <a:latin typeface="Montserrat ExtraBold" pitchFamily="2" charset="0"/>
              </a:rPr>
            </a:br>
            <a:endParaRPr lang="en-GB" dirty="0">
              <a:latin typeface="Montserrat ExtraBold" pitchFamily="2" charset="0"/>
            </a:endParaRPr>
          </a:p>
        </p:txBody>
      </p:sp>
      <p:sp>
        <p:nvSpPr>
          <p:cNvPr id="4" name="Title 1">
            <a:extLst>
              <a:ext uri="{FF2B5EF4-FFF2-40B4-BE49-F238E27FC236}">
                <a16:creationId xmlns:a16="http://schemas.microsoft.com/office/drawing/2014/main" id="{69EEDEB7-EF4A-757C-C146-9896773FEB3D}"/>
              </a:ext>
            </a:extLst>
          </p:cNvPr>
          <p:cNvSpPr txBox="1">
            <a:spLocks/>
          </p:cNvSpPr>
          <p:nvPr/>
        </p:nvSpPr>
        <p:spPr>
          <a:xfrm>
            <a:off x="735930" y="1026841"/>
            <a:ext cx="10720139" cy="1235096"/>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50000"/>
              </a:lnSpc>
            </a:pPr>
            <a:r>
              <a:rPr lang="en" sz="2400" dirty="0">
                <a:latin typeface="Montserrat" pitchFamily="2" charset="0"/>
              </a:rPr>
              <a:t>This enables users to collectively stake digital assets and distribute rewards fairly in a completely on-chain and trustless manner.</a:t>
            </a:r>
          </a:p>
          <a:p>
            <a:pPr algn="l">
              <a:lnSpc>
                <a:spcPct val="150000"/>
              </a:lnSpc>
            </a:pPr>
            <a:r>
              <a:rPr lang="en" sz="2400" dirty="0">
                <a:latin typeface="Montserrat" pitchFamily="2" charset="0"/>
              </a:rPr>
              <a:t> </a:t>
            </a:r>
            <a:br>
              <a:rPr lang="en-US" sz="2400" dirty="0">
                <a:latin typeface="Montserrat" pitchFamily="2" charset="0"/>
              </a:rPr>
            </a:br>
            <a:endParaRPr lang="en" sz="2400" dirty="0"/>
          </a:p>
          <a:p>
            <a:pPr marL="342900" indent="-342900" algn="l">
              <a:lnSpc>
                <a:spcPct val="150000"/>
              </a:lnSpc>
              <a:buFont typeface="Arial" panose="020B0604020202020204" pitchFamily="34" charset="0"/>
              <a:buChar char="•"/>
            </a:pPr>
            <a:endParaRPr lang="en" sz="2400" dirty="0">
              <a:latin typeface="Montserrat" pitchFamily="2" charset="0"/>
            </a:endParaRPr>
          </a:p>
        </p:txBody>
      </p:sp>
      <p:pic>
        <p:nvPicPr>
          <p:cNvPr id="3" name="Picture 2">
            <a:extLst>
              <a:ext uri="{FF2B5EF4-FFF2-40B4-BE49-F238E27FC236}">
                <a16:creationId xmlns:a16="http://schemas.microsoft.com/office/drawing/2014/main" id="{27D6B8EE-5D71-9DDC-7192-E24792B8A8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8262" y="2261937"/>
            <a:ext cx="9515474" cy="4547954"/>
          </a:xfrm>
          <a:prstGeom prst="rect">
            <a:avLst/>
          </a:prstGeom>
        </p:spPr>
      </p:pic>
    </p:spTree>
    <p:extLst>
      <p:ext uri="{BB962C8B-B14F-4D97-AF65-F5344CB8AC3E}">
        <p14:creationId xmlns:p14="http://schemas.microsoft.com/office/powerpoint/2010/main" val="178039011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7230</TotalTime>
  <Words>1126</Words>
  <Application>Microsoft Office PowerPoint</Application>
  <PresentationFormat>Widescreen</PresentationFormat>
  <Paragraphs>146</Paragraphs>
  <Slides>28</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Consolas</vt:lpstr>
      <vt:lpstr>Montserrat</vt:lpstr>
      <vt:lpstr>Montserrat ExtraBold</vt:lpstr>
      <vt:lpstr>Office Theme</vt:lpstr>
      <vt:lpstr>PowerPoint Presentation</vt:lpstr>
      <vt:lpstr>Plug n’ play 2 Payment Subscription Smart Contract Thank You ! </vt:lpstr>
      <vt:lpstr>Plug-and-play Smart Contract API: A game-changing platform to deploy open-source contracts instantly</vt:lpstr>
      <vt:lpstr>Challenge </vt:lpstr>
      <vt:lpstr>Project Objectives  </vt:lpstr>
      <vt:lpstr>Project Objectives (Cont’d)   </vt:lpstr>
      <vt:lpstr>Execution and Milestones  </vt:lpstr>
      <vt:lpstr>Phase 1: Design and Development    </vt:lpstr>
      <vt:lpstr>Single Asset Staking    </vt:lpstr>
      <vt:lpstr>Linear Vesting Contract    </vt:lpstr>
      <vt:lpstr>Direct Offer Contract    </vt:lpstr>
      <vt:lpstr>Phase 2: Off-Chain SDK Building  </vt:lpstr>
      <vt:lpstr>Phase 3: Smart Contract API Integration  </vt:lpstr>
      <vt:lpstr>Phase 4: Smart Contract API Testing  </vt:lpstr>
      <vt:lpstr>Phase 5: Documentation  </vt:lpstr>
      <vt:lpstr>Single Asset Staking: Execution Demo </vt:lpstr>
      <vt:lpstr>Single Asset Staking: Resources </vt:lpstr>
      <vt:lpstr>Linear Vesting Contract: Execution Demo </vt:lpstr>
      <vt:lpstr>Linear Vesting: Resources </vt:lpstr>
      <vt:lpstr>Direct Offer Contract: Execution Demo </vt:lpstr>
      <vt:lpstr>Direct Offer: Resources </vt:lpstr>
      <vt:lpstr>Achievements </vt:lpstr>
      <vt:lpstr>Achievements (Cont’d) </vt:lpstr>
      <vt:lpstr>Key Learnings and Challenges </vt:lpstr>
      <vt:lpstr>Future Prospects &amp; Community Impact </vt:lpstr>
      <vt:lpstr>Conclusion</vt:lpstr>
      <vt:lpstr>Links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Trifecta Of Data Structures: Merkle Trees, Tries and Linked Lists for Cutting-Edge Contracts</dc:title>
  <dc:creator>Harun Mwangi</dc:creator>
  <cp:lastModifiedBy>Harun Mwangi</cp:lastModifiedBy>
  <cp:revision>78</cp:revision>
  <dcterms:created xsi:type="dcterms:W3CDTF">2024-05-30T09:46:08Z</dcterms:created>
  <dcterms:modified xsi:type="dcterms:W3CDTF">2025-05-06T10:21:41Z</dcterms:modified>
</cp:coreProperties>
</file>

<file path=docProps/thumbnail.jpeg>
</file>